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Lst>
  <p:notesMasterIdLst>
    <p:notesMasterId r:id="rId30"/>
  </p:notesMasterIdLst>
  <p:handoutMasterIdLst>
    <p:handoutMasterId r:id="rId31"/>
  </p:handoutMasterIdLst>
  <p:sldIdLst>
    <p:sldId id="261" r:id="rId2"/>
    <p:sldId id="262" r:id="rId3"/>
    <p:sldId id="276" r:id="rId4"/>
    <p:sldId id="263" r:id="rId5"/>
    <p:sldId id="265" r:id="rId6"/>
    <p:sldId id="267" r:id="rId7"/>
    <p:sldId id="268" r:id="rId8"/>
    <p:sldId id="269" r:id="rId9"/>
    <p:sldId id="277" r:id="rId10"/>
    <p:sldId id="264" r:id="rId11"/>
    <p:sldId id="270" r:id="rId12"/>
    <p:sldId id="266" r:id="rId13"/>
    <p:sldId id="278" r:id="rId14"/>
    <p:sldId id="271" r:id="rId15"/>
    <p:sldId id="272" r:id="rId16"/>
    <p:sldId id="280" r:id="rId17"/>
    <p:sldId id="281" r:id="rId18"/>
    <p:sldId id="273" r:id="rId19"/>
    <p:sldId id="282" r:id="rId20"/>
    <p:sldId id="283" r:id="rId21"/>
    <p:sldId id="284" r:id="rId22"/>
    <p:sldId id="285" r:id="rId23"/>
    <p:sldId id="287" r:id="rId24"/>
    <p:sldId id="286" r:id="rId25"/>
    <p:sldId id="288" r:id="rId26"/>
    <p:sldId id="289" r:id="rId27"/>
    <p:sldId id="291" r:id="rId28"/>
    <p:sldId id="290" r:id="rId29"/>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BF5"/>
    <a:srgbClr val="DAE7F6"/>
    <a:srgbClr val="2DA2BF"/>
    <a:srgbClr val="67202F"/>
    <a:srgbClr val="0000FF"/>
    <a:srgbClr val="F9D1D3"/>
    <a:srgbClr val="FFDE8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011" autoAdjust="0"/>
    <p:restoredTop sz="94322" autoAdjust="0"/>
  </p:normalViewPr>
  <p:slideViewPr>
    <p:cSldViewPr>
      <p:cViewPr varScale="1">
        <p:scale>
          <a:sx n="66" d="100"/>
          <a:sy n="66" d="100"/>
        </p:scale>
        <p:origin x="96" y="102"/>
      </p:cViewPr>
      <p:guideLst>
        <p:guide orient="horz" pos="1296"/>
        <p:guide pos="3840"/>
      </p:guideLst>
    </p:cSldViewPr>
  </p:slideViewPr>
  <p:notesTextViewPr>
    <p:cViewPr>
      <p:scale>
        <a:sx n="3" d="2"/>
        <a:sy n="3" d="2"/>
      </p:scale>
      <p:origin x="0" y="0"/>
    </p:cViewPr>
  </p:notesTextViewPr>
  <p:sorterViewPr>
    <p:cViewPr>
      <p:scale>
        <a:sx n="70" d="100"/>
        <a:sy n="70" d="100"/>
      </p:scale>
      <p:origin x="0" y="-5355"/>
    </p:cViewPr>
  </p:sorterViewPr>
  <p:notesViewPr>
    <p:cSldViewPr>
      <p:cViewPr varScale="1">
        <p:scale>
          <a:sx n="94" d="100"/>
          <a:sy n="94" d="100"/>
        </p:scale>
        <p:origin x="-726" y="-102"/>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cs typeface="Calibri" panose="020F0502020204030204" pitchFamily="34" charset="0"/>
            </a:endParaRPr>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endParaRPr lang="en-US" dirty="0">
              <a:cs typeface="Calibri" panose="020F0502020204030204" pitchFamily="34" charset="0"/>
            </a:endParaRPr>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cs typeface="Calibri" panose="020F0502020204030204" pitchFamily="34" charset="0"/>
            </a:endParaRPr>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6EFC9FE0-5D06-4E5C-99F1-EB03F9C5E7AD}" type="slidenum">
              <a:rPr lang="en-US" smtClean="0">
                <a:cs typeface="Calibri" panose="020F0502020204030204" pitchFamily="34" charset="0"/>
              </a:rPr>
              <a:t>‹#›</a:t>
            </a:fld>
            <a:endParaRPr lang="en-US" dirty="0">
              <a:cs typeface="Calibri" panose="020F0502020204030204" pitchFamily="34" charset="0"/>
            </a:endParaRPr>
          </a:p>
        </p:txBody>
      </p:sp>
    </p:spTree>
    <p:extLst>
      <p:ext uri="{BB962C8B-B14F-4D97-AF65-F5344CB8AC3E}">
        <p14:creationId xmlns:p14="http://schemas.microsoft.com/office/powerpoint/2010/main" val="365110468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eaLnBrk="1" hangingPunct="1">
              <a:defRPr sz="1300">
                <a:cs typeface="Calibri" panose="020F0502020204030204" pitchFamily="34" charset="0"/>
              </a:defRPr>
            </a:lvl1pPr>
          </a:lstStyle>
          <a:p>
            <a:pPr>
              <a:defRPr/>
            </a:pPr>
            <a:endParaRPr lang="en-US" altLang="en-US" dirty="0"/>
          </a:p>
        </p:txBody>
      </p:sp>
      <p:sp>
        <p:nvSpPr>
          <p:cNvPr id="3" name="Date Placeholder 2"/>
          <p:cNvSpPr>
            <a:spLocks noGrp="1"/>
          </p:cNvSpPr>
          <p:nvPr>
            <p:ph type="dt"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cs typeface="Calibri" panose="020F0502020204030204" pitchFamily="34" charset="0"/>
              </a:defRPr>
            </a:lvl1pPr>
          </a:lstStyle>
          <a:p>
            <a:pPr>
              <a:defRPr/>
            </a:pPr>
            <a:endParaRPr lang="en-US" alt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eaLnBrk="1" hangingPunct="1">
              <a:defRPr sz="1300">
                <a:cs typeface="Calibri" panose="020F0502020204030204" pitchFamily="34" charset="0"/>
              </a:defRPr>
            </a:lvl1pPr>
          </a:lstStyle>
          <a:p>
            <a:pPr>
              <a:defRPr/>
            </a:pPr>
            <a:endParaRPr lang="en-US" alt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cs typeface="Calibri" panose="020F0502020204030204" pitchFamily="34" charset="0"/>
              </a:defRPr>
            </a:lvl1pPr>
          </a:lstStyle>
          <a:p>
            <a:pPr>
              <a:defRPr/>
            </a:pPr>
            <a:fld id="{C5CEE3AE-188C-4664-BDD2-03CAB46821EF}" type="slidenum">
              <a:rPr lang="en-US" altLang="en-US" smtClean="0"/>
              <a:pPr>
                <a:defRPr/>
              </a:pPr>
              <a:t>‹#›</a:t>
            </a:fld>
            <a:endParaRPr lang="en-US" altLang="en-US" dirty="0"/>
          </a:p>
        </p:txBody>
      </p:sp>
    </p:spTree>
    <p:extLst>
      <p:ext uri="{BB962C8B-B14F-4D97-AF65-F5344CB8AC3E}">
        <p14:creationId xmlns:p14="http://schemas.microsoft.com/office/powerpoint/2010/main" val="615931631"/>
      </p:ext>
    </p:extLst>
  </p:cSld>
  <p:clrMap bg1="lt1" tx1="dk1" bg2="lt2" tx2="dk2" accent1="accent1" accent2="accent2" accent3="accent3" accent4="accent4" accent5="accent5" accent6="accent6" hlink="hlink" folHlink="folHlink"/>
  <p:hf hdr="0" ftr="0"/>
  <p:notesStyle>
    <a:lvl1pPr marL="171450" indent="-171450" algn="l" rtl="0" eaLnBrk="0" fontAlgn="base" hangingPunct="0">
      <a:spcBef>
        <a:spcPct val="30000"/>
      </a:spcBef>
      <a:spcAft>
        <a:spcPct val="0"/>
      </a:spcAft>
      <a:buClr>
        <a:srgbClr val="C00000"/>
      </a:buClr>
      <a:buFont typeface="Calibri" panose="020F0502020204030204" pitchFamily="34" charset="0"/>
      <a:buChar char="●"/>
      <a:defRPr sz="1200" kern="1200">
        <a:solidFill>
          <a:schemeClr val="tx1"/>
        </a:solidFill>
        <a:latin typeface="+mn-lt"/>
        <a:ea typeface="+mn-ea"/>
        <a:cs typeface="+mn-cs"/>
      </a:defRPr>
    </a:lvl1pPr>
    <a:lvl2pPr marL="395288" indent="-171450" algn="l" rtl="0" eaLnBrk="0" fontAlgn="base" hangingPunct="0">
      <a:spcBef>
        <a:spcPct val="30000"/>
      </a:spcBef>
      <a:spcAft>
        <a:spcPct val="0"/>
      </a:spcAft>
      <a:buClr>
        <a:srgbClr val="008000"/>
      </a:buClr>
      <a:buSzPct val="70000"/>
      <a:buFont typeface="Wingdings" panose="05000000000000000000" pitchFamily="2" charset="2"/>
      <a:buChar char="n"/>
      <a:defRPr sz="1200" kern="1200">
        <a:solidFill>
          <a:schemeClr val="tx1"/>
        </a:solidFill>
        <a:latin typeface="+mn-lt"/>
        <a:ea typeface="+mn-ea"/>
        <a:cs typeface="+mn-cs"/>
      </a:defRPr>
    </a:lvl2pPr>
    <a:lvl3pPr marL="628650" indent="-171450" algn="l" rtl="0" eaLnBrk="0" fontAlgn="base" hangingPunct="0">
      <a:spcBef>
        <a:spcPct val="30000"/>
      </a:spcBef>
      <a:spcAft>
        <a:spcPct val="0"/>
      </a:spcAft>
      <a:buClr>
        <a:schemeClr val="tx2"/>
      </a:buClr>
      <a:buSzPct val="70000"/>
      <a:buFont typeface="Wingdings" panose="05000000000000000000" pitchFamily="2" charset="2"/>
      <a:buChar char="®"/>
      <a:defRPr sz="1200" kern="1200">
        <a:solidFill>
          <a:schemeClr val="tx1"/>
        </a:solidFill>
        <a:latin typeface="+mn-lt"/>
        <a:ea typeface="+mn-ea"/>
        <a:cs typeface="+mn-cs"/>
      </a:defRPr>
    </a:lvl3pPr>
    <a:lvl4pPr marL="854075" indent="-173038" algn="l" rtl="0" eaLnBrk="0" fontAlgn="base" hangingPunct="0">
      <a:spcBef>
        <a:spcPct val="300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3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16836" name="Header Placeholder 3"/>
          <p:cNvSpPr>
            <a:spLocks noGrp="1"/>
          </p:cNvSpPr>
          <p:nvPr>
            <p:ph type="hdr" sz="quarter"/>
          </p:nvPr>
        </p:nvSpPr>
        <p:spPr bwMode="auto">
          <a:ln>
            <a:miter lim="800000"/>
            <a:headEnd/>
            <a:tailEnd/>
          </a:ln>
        </p:spPr>
        <p:txBody>
          <a:bodyPr/>
          <a:lstStyle/>
          <a:p>
            <a:pPr>
              <a:defRPr/>
            </a:pPr>
            <a:r>
              <a:rPr lang="en-US" dirty="0">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A741BC58-C3C5-40A2-857D-64AEC747EEFA}" type="datetime1">
              <a:rPr lang="en-US" smtClean="0">
                <a:solidFill>
                  <a:prstClr val="black"/>
                </a:solidFill>
                <a:ea typeface="ＭＳ Ｐゴシック" charset="-128"/>
              </a:rPr>
              <a:pPr>
                <a:defRPr/>
              </a:pPr>
              <a:t>11/27/2020</a:t>
            </a:fld>
            <a:endParaRPr lang="en-US" dirty="0">
              <a:solidFill>
                <a:prstClr val="black"/>
              </a:solidFill>
              <a:ea typeface="ＭＳ Ｐゴシック" charset="-128"/>
            </a:endParaRPr>
          </a:p>
        </p:txBody>
      </p:sp>
      <p:sp>
        <p:nvSpPr>
          <p:cNvPr id="3532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A1C1EE-1201-4B59-B964-42F43C8363EF}" type="slidenum">
              <a:rPr lang="en-US" altLang="en-US" sz="1400">
                <a:solidFill>
                  <a:prstClr val="black"/>
                </a:solidFill>
              </a:rPr>
              <a:pPr>
                <a:spcBef>
                  <a:spcPct val="0"/>
                </a:spcBef>
              </a:pPr>
              <a:t>2</a:t>
            </a:fld>
            <a:endParaRPr lang="en-US" altLang="en-US" sz="1400" dirty="0">
              <a:solidFill>
                <a:prstClr val="black"/>
              </a:solidFill>
            </a:endParaRPr>
          </a:p>
        </p:txBody>
      </p:sp>
    </p:spTree>
    <p:extLst>
      <p:ext uri="{BB962C8B-B14F-4D97-AF65-F5344CB8AC3E}">
        <p14:creationId xmlns:p14="http://schemas.microsoft.com/office/powerpoint/2010/main" val="516813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7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itchFamily="34" charset="0"/>
              <a:buNone/>
            </a:pPr>
            <a:endParaRPr lang="en-US" altLang="en-US" dirty="0"/>
          </a:p>
        </p:txBody>
      </p:sp>
      <p:sp>
        <p:nvSpPr>
          <p:cNvPr id="36762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828" indent="-285703">
              <a:spcBef>
                <a:spcPct val="30000"/>
              </a:spcBef>
              <a:defRPr sz="1200">
                <a:solidFill>
                  <a:schemeClr val="tx1"/>
                </a:solidFill>
                <a:latin typeface="Calibri" panose="020F0502020204030204" pitchFamily="34" charset="0"/>
              </a:defRPr>
            </a:lvl2pPr>
            <a:lvl3pPr marL="1142812" indent="-228563">
              <a:spcBef>
                <a:spcPct val="30000"/>
              </a:spcBef>
              <a:defRPr sz="1200">
                <a:solidFill>
                  <a:schemeClr val="tx1"/>
                </a:solidFill>
                <a:latin typeface="Calibri" panose="020F0502020204030204" pitchFamily="34" charset="0"/>
              </a:defRPr>
            </a:lvl3pPr>
            <a:lvl4pPr marL="1599938" indent="-228563">
              <a:spcBef>
                <a:spcPct val="30000"/>
              </a:spcBef>
              <a:defRPr sz="1200">
                <a:solidFill>
                  <a:schemeClr val="tx1"/>
                </a:solidFill>
                <a:latin typeface="Calibri" panose="020F0502020204030204" pitchFamily="34" charset="0"/>
              </a:defRPr>
            </a:lvl4pPr>
            <a:lvl5pPr marL="2057062" indent="-228563">
              <a:spcBef>
                <a:spcPct val="30000"/>
              </a:spcBef>
              <a:defRPr sz="1200">
                <a:solidFill>
                  <a:schemeClr val="tx1"/>
                </a:solidFill>
                <a:latin typeface="Calibri" panose="020F0502020204030204" pitchFamily="34" charset="0"/>
              </a:defRPr>
            </a:lvl5pPr>
            <a:lvl6pPr marL="2514187" indent="-228563" eaLnBrk="0" fontAlgn="base" hangingPunct="0">
              <a:spcBef>
                <a:spcPct val="30000"/>
              </a:spcBef>
              <a:spcAft>
                <a:spcPct val="0"/>
              </a:spcAft>
              <a:defRPr sz="1200">
                <a:solidFill>
                  <a:schemeClr val="tx1"/>
                </a:solidFill>
                <a:latin typeface="Calibri" panose="020F0502020204030204" pitchFamily="34" charset="0"/>
              </a:defRPr>
            </a:lvl6pPr>
            <a:lvl7pPr marL="2971313" indent="-228563" eaLnBrk="0" fontAlgn="base" hangingPunct="0">
              <a:spcBef>
                <a:spcPct val="30000"/>
              </a:spcBef>
              <a:spcAft>
                <a:spcPct val="0"/>
              </a:spcAft>
              <a:defRPr sz="1200">
                <a:solidFill>
                  <a:schemeClr val="tx1"/>
                </a:solidFill>
                <a:latin typeface="Calibri" panose="020F0502020204030204" pitchFamily="34" charset="0"/>
              </a:defRPr>
            </a:lvl7pPr>
            <a:lvl8pPr marL="3428437" indent="-228563" eaLnBrk="0" fontAlgn="base" hangingPunct="0">
              <a:spcBef>
                <a:spcPct val="30000"/>
              </a:spcBef>
              <a:spcAft>
                <a:spcPct val="0"/>
              </a:spcAft>
              <a:defRPr sz="1200">
                <a:solidFill>
                  <a:schemeClr val="tx1"/>
                </a:solidFill>
                <a:latin typeface="Calibri" panose="020F0502020204030204" pitchFamily="34" charset="0"/>
              </a:defRPr>
            </a:lvl8pPr>
            <a:lvl9pPr marL="3885563" indent="-2285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73B0C0-D3BD-4579-9BD6-27185F7EEB58}" type="slidenum">
              <a:rPr lang="en-US" altLang="en-US" sz="1400">
                <a:solidFill>
                  <a:prstClr val="black"/>
                </a:solidFill>
              </a:rPr>
              <a:pPr>
                <a:spcBef>
                  <a:spcPct val="0"/>
                </a:spcBef>
              </a:pPr>
              <a:t>18</a:t>
            </a:fld>
            <a:endParaRPr lang="en-US" altLang="en-US" sz="1400" dirty="0">
              <a:solidFill>
                <a:prstClr val="black"/>
              </a:solidFill>
            </a:endParaRPr>
          </a:p>
        </p:txBody>
      </p:sp>
    </p:spTree>
    <p:extLst>
      <p:ext uri="{BB962C8B-B14F-4D97-AF65-F5344CB8AC3E}">
        <p14:creationId xmlns:p14="http://schemas.microsoft.com/office/powerpoint/2010/main" val="3469027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3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16836" name="Header Placeholder 3"/>
          <p:cNvSpPr>
            <a:spLocks noGrp="1"/>
          </p:cNvSpPr>
          <p:nvPr>
            <p:ph type="hdr" sz="quarter"/>
          </p:nvPr>
        </p:nvSpPr>
        <p:spPr bwMode="auto">
          <a:ln>
            <a:miter lim="800000"/>
            <a:headEnd/>
            <a:tailEnd/>
          </a:ln>
        </p:spPr>
        <p:txBody>
          <a:bodyPr/>
          <a:lstStyle/>
          <a:p>
            <a:pPr>
              <a:defRPr/>
            </a:pPr>
            <a:r>
              <a:rPr lang="en-US" dirty="0">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EEBA1A6-F854-4F12-BBCB-0A2CF09B0906}" type="datetime1">
              <a:rPr lang="en-US" smtClean="0">
                <a:solidFill>
                  <a:prstClr val="black"/>
                </a:solidFill>
                <a:ea typeface="ＭＳ Ｐゴシック" charset="-128"/>
              </a:rPr>
              <a:pPr>
                <a:defRPr/>
              </a:pPr>
              <a:t>11/27/2020</a:t>
            </a:fld>
            <a:endParaRPr lang="en-US" dirty="0">
              <a:solidFill>
                <a:prstClr val="black"/>
              </a:solidFill>
              <a:ea typeface="ＭＳ Ｐゴシック" charset="-128"/>
            </a:endParaRPr>
          </a:p>
        </p:txBody>
      </p:sp>
      <p:sp>
        <p:nvSpPr>
          <p:cNvPr id="3532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A1C1EE-1201-4B59-B964-42F43C8363EF}" type="slidenum">
              <a:rPr lang="en-US" altLang="en-US" sz="1400">
                <a:solidFill>
                  <a:prstClr val="black"/>
                </a:solidFill>
              </a:rPr>
              <a:pPr>
                <a:spcBef>
                  <a:spcPct val="0"/>
                </a:spcBef>
              </a:pPr>
              <a:t>4</a:t>
            </a:fld>
            <a:endParaRPr lang="en-US" altLang="en-US" sz="1400" dirty="0">
              <a:solidFill>
                <a:prstClr val="black"/>
              </a:solidFill>
            </a:endParaRPr>
          </a:p>
        </p:txBody>
      </p:sp>
    </p:spTree>
    <p:extLst>
      <p:ext uri="{BB962C8B-B14F-4D97-AF65-F5344CB8AC3E}">
        <p14:creationId xmlns:p14="http://schemas.microsoft.com/office/powerpoint/2010/main" val="17187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7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87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EC4C41-E846-44C7-9A16-0B2E5BE65C87}" type="slidenum">
              <a:rPr lang="en-US" altLang="en-US" sz="1400"/>
              <a:pPr>
                <a:spcBef>
                  <a:spcPct val="0"/>
                </a:spcBef>
              </a:pPr>
              <a:t>7</a:t>
            </a:fld>
            <a:endParaRPr lang="en-US" altLang="en-US" sz="1400" dirty="0"/>
          </a:p>
        </p:txBody>
      </p:sp>
    </p:spTree>
    <p:extLst>
      <p:ext uri="{BB962C8B-B14F-4D97-AF65-F5344CB8AC3E}">
        <p14:creationId xmlns:p14="http://schemas.microsoft.com/office/powerpoint/2010/main" val="3082217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9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89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E6DDF2-1C28-4E68-9F79-701541688A7E}" type="slidenum">
              <a:rPr lang="en-US" altLang="en-US" sz="1400"/>
              <a:pPr>
                <a:spcBef>
                  <a:spcPct val="0"/>
                </a:spcBef>
              </a:pPr>
              <a:t>8</a:t>
            </a:fld>
            <a:endParaRPr lang="en-US" altLang="en-US" sz="1400" dirty="0"/>
          </a:p>
        </p:txBody>
      </p:sp>
    </p:spTree>
    <p:extLst>
      <p:ext uri="{BB962C8B-B14F-4D97-AF65-F5344CB8AC3E}">
        <p14:creationId xmlns:p14="http://schemas.microsoft.com/office/powerpoint/2010/main" val="782361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7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17860" name="Header Placeholder 3"/>
          <p:cNvSpPr>
            <a:spLocks noGrp="1"/>
          </p:cNvSpPr>
          <p:nvPr>
            <p:ph type="hdr" sz="quarter"/>
          </p:nvPr>
        </p:nvSpPr>
        <p:spPr bwMode="auto">
          <a:ln>
            <a:miter lim="800000"/>
            <a:headEnd/>
            <a:tailEnd/>
          </a:ln>
        </p:spPr>
        <p:txBody>
          <a:bodyPr/>
          <a:lstStyle/>
          <a:p>
            <a:pPr>
              <a:defRPr/>
            </a:pPr>
            <a:endParaRPr lang="en-US" dirty="0">
              <a:solidFill>
                <a:prstClr val="black"/>
              </a:solidFill>
            </a:endParaRPr>
          </a:p>
        </p:txBody>
      </p:sp>
      <p:sp>
        <p:nvSpPr>
          <p:cNvPr id="5" name="Date Placeholder 4"/>
          <p:cNvSpPr>
            <a:spLocks noGrp="1"/>
          </p:cNvSpPr>
          <p:nvPr>
            <p:ph type="dt" sz="quarter" idx="1"/>
          </p:nvPr>
        </p:nvSpPr>
        <p:spPr/>
        <p:txBody>
          <a:bodyPr/>
          <a:lstStyle/>
          <a:p>
            <a:pPr>
              <a:defRPr/>
            </a:pPr>
            <a:fld id="{362B4C01-86D5-45AE-A6E0-504D9F80CCAF}" type="datetime1">
              <a:rPr lang="en-US" smtClean="0">
                <a:solidFill>
                  <a:prstClr val="black"/>
                </a:solidFill>
              </a:rPr>
              <a:pPr>
                <a:defRPr/>
              </a:pPr>
              <a:t>11/27/2020</a:t>
            </a:fld>
            <a:endParaRPr lang="en-US" dirty="0">
              <a:solidFill>
                <a:prstClr val="black"/>
              </a:solidFill>
            </a:endParaRPr>
          </a:p>
        </p:txBody>
      </p:sp>
      <p:sp>
        <p:nvSpPr>
          <p:cNvPr id="35738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B1AFD6-6C52-4669-B62C-8ED3179FBB6D}" type="slidenum">
              <a:rPr lang="en-US" altLang="en-US" sz="1400">
                <a:solidFill>
                  <a:prstClr val="black"/>
                </a:solidFill>
              </a:rPr>
              <a:pPr>
                <a:spcBef>
                  <a:spcPct val="0"/>
                </a:spcBef>
              </a:pPr>
              <a:t>10</a:t>
            </a:fld>
            <a:endParaRPr lang="en-US" altLang="en-US" sz="1400" dirty="0">
              <a:solidFill>
                <a:prstClr val="black"/>
              </a:solidFill>
            </a:endParaRPr>
          </a:p>
        </p:txBody>
      </p:sp>
    </p:spTree>
    <p:extLst>
      <p:ext uri="{BB962C8B-B14F-4D97-AF65-F5344CB8AC3E}">
        <p14:creationId xmlns:p14="http://schemas.microsoft.com/office/powerpoint/2010/main" val="1598450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9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18884" name="Header Placeholder 3"/>
          <p:cNvSpPr>
            <a:spLocks noGrp="1"/>
          </p:cNvSpPr>
          <p:nvPr>
            <p:ph type="hdr" sz="quarter"/>
          </p:nvPr>
        </p:nvSpPr>
        <p:spPr bwMode="auto">
          <a:ln>
            <a:miter lim="800000"/>
            <a:headEnd/>
            <a:tailEnd/>
          </a:ln>
        </p:spPr>
        <p:txBody>
          <a:bodyPr/>
          <a:lstStyle/>
          <a:p>
            <a:pPr>
              <a:defRPr/>
            </a:pPr>
            <a:endParaRPr lang="en-US" dirty="0">
              <a:solidFill>
                <a:prstClr val="black"/>
              </a:solidFill>
            </a:endParaRPr>
          </a:p>
        </p:txBody>
      </p:sp>
      <p:sp>
        <p:nvSpPr>
          <p:cNvPr id="5" name="Date Placeholder 4"/>
          <p:cNvSpPr>
            <a:spLocks noGrp="1"/>
          </p:cNvSpPr>
          <p:nvPr>
            <p:ph type="dt" sz="quarter" idx="1"/>
          </p:nvPr>
        </p:nvSpPr>
        <p:spPr/>
        <p:txBody>
          <a:bodyPr/>
          <a:lstStyle/>
          <a:p>
            <a:pPr>
              <a:defRPr/>
            </a:pPr>
            <a:fld id="{5F1344EB-57BE-455E-BB73-A84EE1776249}" type="datetime1">
              <a:rPr lang="en-US" smtClean="0">
                <a:solidFill>
                  <a:prstClr val="black"/>
                </a:solidFill>
              </a:rPr>
              <a:pPr>
                <a:defRPr/>
              </a:pPr>
              <a:t>11/27/2020</a:t>
            </a:fld>
            <a:endParaRPr lang="en-US" dirty="0">
              <a:solidFill>
                <a:prstClr val="black"/>
              </a:solidFill>
            </a:endParaRPr>
          </a:p>
        </p:txBody>
      </p:sp>
      <p:sp>
        <p:nvSpPr>
          <p:cNvPr id="35943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EBEB8C-667F-4579-ADAF-C9F9F9CF5BB5}" type="slidenum">
              <a:rPr lang="en-US" altLang="en-US" sz="1400">
                <a:solidFill>
                  <a:prstClr val="black"/>
                </a:solidFill>
              </a:rPr>
              <a:pPr>
                <a:spcBef>
                  <a:spcPct val="0"/>
                </a:spcBef>
              </a:pPr>
              <a:t>11</a:t>
            </a:fld>
            <a:endParaRPr lang="en-US" altLang="en-US" sz="1400" dirty="0">
              <a:solidFill>
                <a:prstClr val="black"/>
              </a:solidFill>
            </a:endParaRPr>
          </a:p>
        </p:txBody>
      </p:sp>
    </p:spTree>
    <p:extLst>
      <p:ext uri="{BB962C8B-B14F-4D97-AF65-F5344CB8AC3E}">
        <p14:creationId xmlns:p14="http://schemas.microsoft.com/office/powerpoint/2010/main" val="3517055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1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a:t> If homeowner is planning to sell home before application due date, should answer NO to question asking whether you still own the property when filing application</a:t>
            </a:r>
          </a:p>
          <a:p>
            <a:pPr>
              <a:buFontTx/>
              <a:buChar char="•"/>
            </a:pPr>
            <a:endParaRPr lang="en-US" altLang="en-US" dirty="0"/>
          </a:p>
          <a:p>
            <a:pPr>
              <a:buFontTx/>
              <a:buChar char="•"/>
            </a:pPr>
            <a:r>
              <a:rPr lang="en-US" altLang="en-US" dirty="0"/>
              <a:t> If homeowner sells home after application filed but before credit received, the credit stays with the property.  Must handle at closing for sale of home</a:t>
            </a:r>
          </a:p>
        </p:txBody>
      </p:sp>
      <p:sp>
        <p:nvSpPr>
          <p:cNvPr id="36147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F644B1-FFF2-4E27-84A9-C4389A9A8466}" type="slidenum">
              <a:rPr lang="en-US" altLang="en-US" sz="1400">
                <a:solidFill>
                  <a:prstClr val="black"/>
                </a:solidFill>
              </a:rPr>
              <a:pPr>
                <a:spcBef>
                  <a:spcPct val="0"/>
                </a:spcBef>
              </a:pPr>
              <a:t>12</a:t>
            </a:fld>
            <a:endParaRPr lang="en-US" altLang="en-US" sz="1400" dirty="0">
              <a:solidFill>
                <a:prstClr val="black"/>
              </a:solidFill>
            </a:endParaRPr>
          </a:p>
        </p:txBody>
      </p:sp>
    </p:spTree>
    <p:extLst>
      <p:ext uri="{BB962C8B-B14F-4D97-AF65-F5344CB8AC3E}">
        <p14:creationId xmlns:p14="http://schemas.microsoft.com/office/powerpoint/2010/main" val="3465010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5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itchFamily="34" charset="0"/>
              <a:buNone/>
            </a:pPr>
            <a:endParaRPr lang="en-US" altLang="en-US" dirty="0"/>
          </a:p>
        </p:txBody>
      </p:sp>
      <p:sp>
        <p:nvSpPr>
          <p:cNvPr id="1021956" name="Header Placeholder 3"/>
          <p:cNvSpPr>
            <a:spLocks noGrp="1"/>
          </p:cNvSpPr>
          <p:nvPr>
            <p:ph type="hdr" sz="quarter"/>
          </p:nvPr>
        </p:nvSpPr>
        <p:spPr bwMode="auto">
          <a:ln>
            <a:miter lim="800000"/>
            <a:headEnd/>
            <a:tailEnd/>
          </a:ln>
        </p:spPr>
        <p:txBody>
          <a:bodyPr/>
          <a:lstStyle/>
          <a:p>
            <a:pPr>
              <a:defRPr/>
            </a:pPr>
            <a:endParaRPr lang="en-US" dirty="0">
              <a:solidFill>
                <a:prstClr val="black"/>
              </a:solidFill>
            </a:endParaRPr>
          </a:p>
        </p:txBody>
      </p:sp>
      <p:sp>
        <p:nvSpPr>
          <p:cNvPr id="5" name="Date Placeholder 4"/>
          <p:cNvSpPr>
            <a:spLocks noGrp="1"/>
          </p:cNvSpPr>
          <p:nvPr>
            <p:ph type="dt" sz="quarter" idx="1"/>
          </p:nvPr>
        </p:nvSpPr>
        <p:spPr/>
        <p:txBody>
          <a:bodyPr/>
          <a:lstStyle/>
          <a:p>
            <a:pPr>
              <a:defRPr/>
            </a:pPr>
            <a:fld id="{3430B501-37FA-41D3-8153-1149700E974F}" type="datetime1">
              <a:rPr lang="en-US" smtClean="0">
                <a:solidFill>
                  <a:prstClr val="black"/>
                </a:solidFill>
              </a:rPr>
              <a:pPr>
                <a:defRPr/>
              </a:pPr>
              <a:t>11/27/2020</a:t>
            </a:fld>
            <a:endParaRPr lang="en-US" dirty="0">
              <a:solidFill>
                <a:prstClr val="black"/>
              </a:solidFill>
            </a:endParaRPr>
          </a:p>
        </p:txBody>
      </p:sp>
      <p:sp>
        <p:nvSpPr>
          <p:cNvPr id="36557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46091A-60C8-4C78-B3B8-E0AD6E10E1D7}" type="slidenum">
              <a:rPr lang="en-US" altLang="en-US" sz="1400">
                <a:solidFill>
                  <a:prstClr val="black"/>
                </a:solidFill>
              </a:rPr>
              <a:pPr>
                <a:spcBef>
                  <a:spcPct val="0"/>
                </a:spcBef>
              </a:pPr>
              <a:t>14</a:t>
            </a:fld>
            <a:endParaRPr lang="en-US" altLang="en-US" sz="1400" dirty="0">
              <a:solidFill>
                <a:prstClr val="black"/>
              </a:solidFill>
            </a:endParaRPr>
          </a:p>
        </p:txBody>
      </p:sp>
    </p:spTree>
    <p:extLst>
      <p:ext uri="{BB962C8B-B14F-4D97-AF65-F5344CB8AC3E}">
        <p14:creationId xmlns:p14="http://schemas.microsoft.com/office/powerpoint/2010/main" val="3987460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7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itchFamily="34" charset="0"/>
              <a:buChar char="•"/>
            </a:pPr>
            <a:r>
              <a:rPr lang="en-US" altLang="en-US" dirty="0"/>
              <a:t> The application books are Blue, so taxpayers sometimes think of application as “Blue Book” </a:t>
            </a:r>
          </a:p>
          <a:p>
            <a:pPr marL="173010" indent="-173010">
              <a:buFontTx/>
              <a:buNone/>
            </a:pPr>
            <a:endParaRPr lang="en-US" altLang="en-US" dirty="0"/>
          </a:p>
          <a:p>
            <a:pPr lvl="0">
              <a:buFont typeface="Arial" pitchFamily="34" charset="0"/>
              <a:buChar char="•"/>
            </a:pPr>
            <a:r>
              <a:rPr lang="en-US" dirty="0"/>
              <a:t> Applications usually mailed in mid to late February</a:t>
            </a:r>
            <a:r>
              <a:rPr lang="en-US" baseline="0" dirty="0"/>
              <a:t> and m</a:t>
            </a:r>
            <a:r>
              <a:rPr lang="en-US" dirty="0"/>
              <a:t>ust be completed by June; deadline frequently extended</a:t>
            </a:r>
          </a:p>
          <a:p>
            <a:pPr lvl="0">
              <a:buFont typeface="Arial" pitchFamily="34" charset="0"/>
              <a:buChar char="•"/>
            </a:pPr>
            <a:endParaRPr lang="en-US" dirty="0"/>
          </a:p>
          <a:p>
            <a:pPr lvl="0">
              <a:buFont typeface="Arial" pitchFamily="34" charset="0"/>
              <a:buNone/>
            </a:pPr>
            <a:endParaRPr lang="en-US" altLang="en-US" dirty="0"/>
          </a:p>
          <a:p>
            <a:pPr marL="173010" indent="-173010"/>
            <a:endParaRPr lang="en-US" altLang="en-US" dirty="0"/>
          </a:p>
          <a:p>
            <a:pPr marL="173010" indent="-173010"/>
            <a:endParaRPr lang="en-US" altLang="en-US" dirty="0"/>
          </a:p>
        </p:txBody>
      </p:sp>
      <p:sp>
        <p:nvSpPr>
          <p:cNvPr id="36762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828" indent="-285703">
              <a:spcBef>
                <a:spcPct val="30000"/>
              </a:spcBef>
              <a:defRPr sz="1200">
                <a:solidFill>
                  <a:schemeClr val="tx1"/>
                </a:solidFill>
                <a:latin typeface="Calibri" panose="020F0502020204030204" pitchFamily="34" charset="0"/>
              </a:defRPr>
            </a:lvl2pPr>
            <a:lvl3pPr marL="1142812" indent="-228563">
              <a:spcBef>
                <a:spcPct val="30000"/>
              </a:spcBef>
              <a:defRPr sz="1200">
                <a:solidFill>
                  <a:schemeClr val="tx1"/>
                </a:solidFill>
                <a:latin typeface="Calibri" panose="020F0502020204030204" pitchFamily="34" charset="0"/>
              </a:defRPr>
            </a:lvl3pPr>
            <a:lvl4pPr marL="1599938" indent="-228563">
              <a:spcBef>
                <a:spcPct val="30000"/>
              </a:spcBef>
              <a:defRPr sz="1200">
                <a:solidFill>
                  <a:schemeClr val="tx1"/>
                </a:solidFill>
                <a:latin typeface="Calibri" panose="020F0502020204030204" pitchFamily="34" charset="0"/>
              </a:defRPr>
            </a:lvl4pPr>
            <a:lvl5pPr marL="2057062" indent="-228563">
              <a:spcBef>
                <a:spcPct val="30000"/>
              </a:spcBef>
              <a:defRPr sz="1200">
                <a:solidFill>
                  <a:schemeClr val="tx1"/>
                </a:solidFill>
                <a:latin typeface="Calibri" panose="020F0502020204030204" pitchFamily="34" charset="0"/>
              </a:defRPr>
            </a:lvl5pPr>
            <a:lvl6pPr marL="2514187" indent="-228563" eaLnBrk="0" fontAlgn="base" hangingPunct="0">
              <a:spcBef>
                <a:spcPct val="30000"/>
              </a:spcBef>
              <a:spcAft>
                <a:spcPct val="0"/>
              </a:spcAft>
              <a:defRPr sz="1200">
                <a:solidFill>
                  <a:schemeClr val="tx1"/>
                </a:solidFill>
                <a:latin typeface="Calibri" panose="020F0502020204030204" pitchFamily="34" charset="0"/>
              </a:defRPr>
            </a:lvl6pPr>
            <a:lvl7pPr marL="2971313" indent="-228563" eaLnBrk="0" fontAlgn="base" hangingPunct="0">
              <a:spcBef>
                <a:spcPct val="30000"/>
              </a:spcBef>
              <a:spcAft>
                <a:spcPct val="0"/>
              </a:spcAft>
              <a:defRPr sz="1200">
                <a:solidFill>
                  <a:schemeClr val="tx1"/>
                </a:solidFill>
                <a:latin typeface="Calibri" panose="020F0502020204030204" pitchFamily="34" charset="0"/>
              </a:defRPr>
            </a:lvl7pPr>
            <a:lvl8pPr marL="3428437" indent="-228563" eaLnBrk="0" fontAlgn="base" hangingPunct="0">
              <a:spcBef>
                <a:spcPct val="30000"/>
              </a:spcBef>
              <a:spcAft>
                <a:spcPct val="0"/>
              </a:spcAft>
              <a:defRPr sz="1200">
                <a:solidFill>
                  <a:schemeClr val="tx1"/>
                </a:solidFill>
                <a:latin typeface="Calibri" panose="020F0502020204030204" pitchFamily="34" charset="0"/>
              </a:defRPr>
            </a:lvl8pPr>
            <a:lvl9pPr marL="3885563" indent="-2285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73B0C0-D3BD-4579-9BD6-27185F7EEB58}" type="slidenum">
              <a:rPr lang="en-US" altLang="en-US" sz="1400">
                <a:solidFill>
                  <a:prstClr val="black"/>
                </a:solidFill>
              </a:rPr>
              <a:pPr>
                <a:spcBef>
                  <a:spcPct val="0"/>
                </a:spcBef>
              </a:pPr>
              <a:t>15</a:t>
            </a:fld>
            <a:endParaRPr lang="en-US" altLang="en-US" sz="1400" dirty="0">
              <a:solidFill>
                <a:prstClr val="black"/>
              </a:solidFill>
            </a:endParaRPr>
          </a:p>
        </p:txBody>
      </p:sp>
    </p:spTree>
    <p:extLst>
      <p:ext uri="{BB962C8B-B14F-4D97-AF65-F5344CB8AC3E}">
        <p14:creationId xmlns:p14="http://schemas.microsoft.com/office/powerpoint/2010/main" val="1359520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Date Placeholder 3">
            <a:extLst>
              <a:ext uri="{FF2B5EF4-FFF2-40B4-BE49-F238E27FC236}">
                <a16:creationId xmlns:a16="http://schemas.microsoft.com/office/drawing/2014/main" id="{00FBC534-17C0-4222-AADE-7C7F790884C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11-23-2020 v1.0</a:t>
            </a:r>
            <a:endParaRPr lang="en-US" dirty="0"/>
          </a:p>
        </p:txBody>
      </p:sp>
      <p:sp>
        <p:nvSpPr>
          <p:cNvPr id="12" name="Footer Placeholder 4">
            <a:extLst>
              <a:ext uri="{FF2B5EF4-FFF2-40B4-BE49-F238E27FC236}">
                <a16:creationId xmlns:a16="http://schemas.microsoft.com/office/drawing/2014/main" id="{86D7AF6E-738D-4097-8AA1-592F35F877B8}"/>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NJ Property Tax Relief Programs</a:t>
            </a:r>
            <a:endParaRPr lang="en-US" dirty="0"/>
          </a:p>
        </p:txBody>
      </p:sp>
      <p:sp>
        <p:nvSpPr>
          <p:cNvPr id="13" name="Slide Number Placeholder 5">
            <a:extLst>
              <a:ext uri="{FF2B5EF4-FFF2-40B4-BE49-F238E27FC236}">
                <a16:creationId xmlns:a16="http://schemas.microsoft.com/office/drawing/2014/main" id="{C6B0EE7E-6ABF-45F2-862B-59DFDDA071F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118034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11-23-2020 v1.0</a:t>
            </a:r>
            <a:endParaRPr lang="en-US" dirty="0"/>
          </a:p>
        </p:txBody>
      </p:sp>
      <p:sp>
        <p:nvSpPr>
          <p:cNvPr id="3" name="Footer Placeholder 2"/>
          <p:cNvSpPr>
            <a:spLocks noGrp="1"/>
          </p:cNvSpPr>
          <p:nvPr>
            <p:ph type="ftr" sz="quarter" idx="11"/>
          </p:nvPr>
        </p:nvSpPr>
        <p:spPr/>
        <p:txBody>
          <a:bodyPr/>
          <a:lstStyle/>
          <a:p>
            <a:pPr>
              <a:defRPr/>
            </a:pPr>
            <a:r>
              <a:rPr lang="en-US"/>
              <a:t>NJ Adv NJ Property Tax Relief Programs</a:t>
            </a:r>
            <a:endParaRPr lang="en-US" dirty="0"/>
          </a:p>
        </p:txBody>
      </p:sp>
      <p:sp>
        <p:nvSpPr>
          <p:cNvPr id="4" name="Slide Number Placeholder 3"/>
          <p:cNvSpPr>
            <a:spLocks noGrp="1"/>
          </p:cNvSpPr>
          <p:nvPr>
            <p:ph type="sldNum" sz="quarter" idx="12"/>
          </p:nvPr>
        </p:nvSpPr>
        <p:spPr>
          <a:xfrm>
            <a:off x="1298941" y="6265305"/>
            <a:ext cx="518079" cy="365125"/>
          </a:xfrm>
        </p:spPr>
        <p:txBody>
          <a:bodyPr/>
          <a:lstStyle/>
          <a:p>
            <a:pPr>
              <a:defRPr/>
            </a:pPr>
            <a:fld id="{0C71C609-0F0D-4841-9F2F-030B3379F104}"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502144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lt View">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11-23-2020 v1.0</a:t>
            </a:r>
            <a:endParaRPr lang="en-US" dirty="0"/>
          </a:p>
        </p:txBody>
      </p:sp>
      <p:sp>
        <p:nvSpPr>
          <p:cNvPr id="4" name="Footer Placeholder 3"/>
          <p:cNvSpPr>
            <a:spLocks noGrp="1"/>
          </p:cNvSpPr>
          <p:nvPr>
            <p:ph type="ftr" sz="quarter" idx="11"/>
          </p:nvPr>
        </p:nvSpPr>
        <p:spPr/>
        <p:txBody>
          <a:bodyPr/>
          <a:lstStyle/>
          <a:p>
            <a:pPr>
              <a:defRPr/>
            </a:pPr>
            <a:r>
              <a:rPr lang="en-US"/>
              <a:t>NJ Adv NJ Property Tax Relief Programs</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Rectangle 6">
            <a:extLst>
              <a:ext uri="{FF2B5EF4-FFF2-40B4-BE49-F238E27FC236}">
                <a16:creationId xmlns:a16="http://schemas.microsoft.com/office/drawing/2014/main" id="{C9E40DD9-AFE8-4D60-AA3F-68A9C8E6EEDF}"/>
              </a:ext>
            </a:extLst>
          </p:cNvPr>
          <p:cNvSpPr/>
          <p:nvPr userDrawn="1"/>
        </p:nvSpPr>
        <p:spPr>
          <a:xfrm rot="16200000">
            <a:off x="8144253" y="2810256"/>
            <a:ext cx="6876288" cy="1219200"/>
          </a:xfrm>
          <a:prstGeom prst="rect">
            <a:avLst/>
          </a:prstGeom>
          <a:blipFill>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9" name="What">
            <a:extLst>
              <a:ext uri="{FF2B5EF4-FFF2-40B4-BE49-F238E27FC236}">
                <a16:creationId xmlns:a16="http://schemas.microsoft.com/office/drawing/2014/main" id="{965642A7-79E6-4FEF-83E0-48F7B51B43FD}"/>
              </a:ext>
            </a:extLst>
          </p:cNvPr>
          <p:cNvSpPr>
            <a:spLocks noGrp="1"/>
          </p:cNvSpPr>
          <p:nvPr>
            <p:ph type="body" sz="quarter" idx="13" hasCustomPrompt="1"/>
          </p:nvPr>
        </p:nvSpPr>
        <p:spPr>
          <a:xfrm>
            <a:off x="1066803" y="1295400"/>
            <a:ext cx="9734550" cy="584775"/>
          </a:xfrm>
          <a:ln>
            <a:solidFill>
              <a:schemeClr val="tx2"/>
            </a:solidFill>
          </a:ln>
        </p:spPr>
        <p:txBody>
          <a:bodyPr wrap="none">
            <a:normAutofit/>
          </a:bodyPr>
          <a:lstStyle>
            <a:lvl1pPr marL="0" indent="0">
              <a:buNone/>
              <a:defRPr/>
            </a:lvl1pPr>
          </a:lstStyle>
          <a:p>
            <a:pPr lvl="0"/>
            <a:r>
              <a:rPr lang="en-US" dirty="0"/>
              <a:t>What to show instead of slide (e.g. filename, </a:t>
            </a:r>
            <a:r>
              <a:rPr lang="en-US" dirty="0" err="1"/>
              <a:t>url</a:t>
            </a:r>
            <a:r>
              <a:rPr lang="en-US" dirty="0"/>
              <a:t>)</a:t>
            </a:r>
          </a:p>
        </p:txBody>
      </p:sp>
      <p:sp>
        <p:nvSpPr>
          <p:cNvPr id="6" name="TextBox 5">
            <a:extLst>
              <a:ext uri="{FF2B5EF4-FFF2-40B4-BE49-F238E27FC236}">
                <a16:creationId xmlns:a16="http://schemas.microsoft.com/office/drawing/2014/main" id="{B5C8B972-1573-4CEB-9525-B59B80DB252E}"/>
              </a:ext>
            </a:extLst>
          </p:cNvPr>
          <p:cNvSpPr txBox="1"/>
          <p:nvPr userDrawn="1"/>
        </p:nvSpPr>
        <p:spPr>
          <a:xfrm>
            <a:off x="1066803" y="2061606"/>
            <a:ext cx="9734549" cy="461665"/>
          </a:xfrm>
          <a:prstGeom prst="rect">
            <a:avLst/>
          </a:prstGeom>
          <a:noFill/>
        </p:spPr>
        <p:txBody>
          <a:bodyPr wrap="square" rtlCol="0">
            <a:spAutoFit/>
          </a:bodyPr>
          <a:lstStyle/>
          <a:p>
            <a:r>
              <a:rPr lang="en-US" sz="1200" dirty="0"/>
              <a:t>The student will see the above (pdf, image, webpage, etc.) instead of what is on this slide.  Your narration will still play while they’re seeing the above.  You can add anything you want (text box, pictures, etc.) to this slide to help you with your narration.</a:t>
            </a:r>
          </a:p>
        </p:txBody>
      </p:sp>
      <p:sp>
        <p:nvSpPr>
          <p:cNvPr id="8" name="TextBox 7">
            <a:extLst>
              <a:ext uri="{FF2B5EF4-FFF2-40B4-BE49-F238E27FC236}">
                <a16:creationId xmlns:a16="http://schemas.microsoft.com/office/drawing/2014/main" id="{C16FF369-8137-4C88-9F0C-2C6004828C74}"/>
              </a:ext>
            </a:extLst>
          </p:cNvPr>
          <p:cNvSpPr txBox="1"/>
          <p:nvPr userDrawn="1"/>
        </p:nvSpPr>
        <p:spPr>
          <a:xfrm>
            <a:off x="11201400" y="342900"/>
            <a:ext cx="842090" cy="6134100"/>
          </a:xfrm>
          <a:prstGeom prst="rect">
            <a:avLst/>
          </a:prstGeom>
          <a:noFill/>
        </p:spPr>
        <p:txBody>
          <a:bodyPr vert="wordArtVert" wrap="square" rtlCol="0">
            <a:spAutoFit/>
          </a:bodyPr>
          <a:lstStyle/>
          <a:p>
            <a:r>
              <a:rPr lang="en-US" sz="3600" b="1" dirty="0">
                <a:solidFill>
                  <a:srgbClr val="FFFF00"/>
                </a:solidFill>
              </a:rPr>
              <a:t>Alt View</a:t>
            </a:r>
          </a:p>
        </p:txBody>
      </p:sp>
    </p:spTree>
    <p:extLst>
      <p:ext uri="{BB962C8B-B14F-4D97-AF65-F5344CB8AC3E}">
        <p14:creationId xmlns:p14="http://schemas.microsoft.com/office/powerpoint/2010/main" val="1815492107"/>
      </p:ext>
    </p:extLst>
  </p:cSld>
  <p:clrMapOvr>
    <a:masterClrMapping/>
  </p:clrMapOvr>
  <p:extLst>
    <p:ext uri="{DCECCB84-F9BA-43D5-87BE-67443E8EF086}">
      <p15:sldGuideLst xmlns:p15="http://schemas.microsoft.com/office/powerpoint/2012/main">
        <p15:guide id="7" pos="800">
          <p15:clr>
            <a:srgbClr val="FBAE40"/>
          </p15:clr>
        </p15:guide>
        <p15:guide id="8" pos="6944">
          <p15:clr>
            <a:srgbClr val="FBAE40"/>
          </p15:clr>
        </p15:guide>
        <p15:guide id="9" orient="horz" pos="828">
          <p15:clr>
            <a:srgbClr val="FBAE40"/>
          </p15:clr>
        </p15:guide>
        <p15:guide id="10" pos="1067">
          <p15:clr>
            <a:srgbClr val="FBAE40"/>
          </p15:clr>
        </p15:guide>
        <p15:guide id="11" pos="9259">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lt Vide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11-23-2020 v1.0</a:t>
            </a:r>
            <a:endParaRPr lang="en-US" dirty="0"/>
          </a:p>
        </p:txBody>
      </p:sp>
      <p:sp>
        <p:nvSpPr>
          <p:cNvPr id="4" name="Footer Placeholder 3"/>
          <p:cNvSpPr>
            <a:spLocks noGrp="1"/>
          </p:cNvSpPr>
          <p:nvPr>
            <p:ph type="ftr" sz="quarter" idx="11"/>
          </p:nvPr>
        </p:nvSpPr>
        <p:spPr/>
        <p:txBody>
          <a:bodyPr/>
          <a:lstStyle/>
          <a:p>
            <a:pPr>
              <a:defRPr/>
            </a:pPr>
            <a:r>
              <a:rPr lang="en-US"/>
              <a:t>NJ Adv NJ Property Tax Relief Programs</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Rectangle 6">
            <a:extLst>
              <a:ext uri="{FF2B5EF4-FFF2-40B4-BE49-F238E27FC236}">
                <a16:creationId xmlns:a16="http://schemas.microsoft.com/office/drawing/2014/main" id="{C9E40DD9-AFE8-4D60-AA3F-68A9C8E6EEDF}"/>
              </a:ext>
            </a:extLst>
          </p:cNvPr>
          <p:cNvSpPr/>
          <p:nvPr userDrawn="1"/>
        </p:nvSpPr>
        <p:spPr>
          <a:xfrm rot="16200000">
            <a:off x="8144253" y="2810256"/>
            <a:ext cx="6876288" cy="1219200"/>
          </a:xfrm>
          <a:prstGeom prst="rect">
            <a:avLst/>
          </a:prstGeom>
          <a:blipFill>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9" name="What">
            <a:extLst>
              <a:ext uri="{FF2B5EF4-FFF2-40B4-BE49-F238E27FC236}">
                <a16:creationId xmlns:a16="http://schemas.microsoft.com/office/drawing/2014/main" id="{965642A7-79E6-4FEF-83E0-48F7B51B43FD}"/>
              </a:ext>
            </a:extLst>
          </p:cNvPr>
          <p:cNvSpPr>
            <a:spLocks noGrp="1"/>
          </p:cNvSpPr>
          <p:nvPr>
            <p:ph type="body" sz="quarter" idx="13" hasCustomPrompt="1"/>
          </p:nvPr>
        </p:nvSpPr>
        <p:spPr>
          <a:xfrm>
            <a:off x="1084263" y="2514600"/>
            <a:ext cx="9734550" cy="584775"/>
          </a:xfrm>
          <a:ln>
            <a:solidFill>
              <a:schemeClr val="tx2"/>
            </a:solidFill>
          </a:ln>
        </p:spPr>
        <p:txBody>
          <a:bodyPr wrap="none">
            <a:normAutofit/>
          </a:bodyPr>
          <a:lstStyle>
            <a:lvl1pPr marL="0" indent="0">
              <a:buNone/>
              <a:defRPr/>
            </a:lvl1pPr>
          </a:lstStyle>
          <a:p>
            <a:pPr lvl="0"/>
            <a:r>
              <a:rPr lang="en-US" dirty="0"/>
              <a:t>Filename for video to show instead of this slide</a:t>
            </a:r>
          </a:p>
        </p:txBody>
      </p:sp>
      <p:sp>
        <p:nvSpPr>
          <p:cNvPr id="6" name="TextBox 5">
            <a:extLst>
              <a:ext uri="{FF2B5EF4-FFF2-40B4-BE49-F238E27FC236}">
                <a16:creationId xmlns:a16="http://schemas.microsoft.com/office/drawing/2014/main" id="{AC4DE80B-7425-435A-BE4E-B5C0DA640091}"/>
              </a:ext>
            </a:extLst>
          </p:cNvPr>
          <p:cNvSpPr txBox="1"/>
          <p:nvPr userDrawn="1"/>
        </p:nvSpPr>
        <p:spPr>
          <a:xfrm>
            <a:off x="1066803" y="3189023"/>
            <a:ext cx="9734549" cy="276999"/>
          </a:xfrm>
          <a:prstGeom prst="rect">
            <a:avLst/>
          </a:prstGeom>
          <a:noFill/>
        </p:spPr>
        <p:txBody>
          <a:bodyPr wrap="square" rtlCol="0">
            <a:spAutoFit/>
          </a:bodyPr>
          <a:lstStyle/>
          <a:p>
            <a:r>
              <a:rPr lang="en-US" sz="1200" dirty="0"/>
              <a:t>The student will see the above video instead of what is on this slide.  Any narration on this slide will be ignored and the audio in the video will play instead.</a:t>
            </a:r>
          </a:p>
        </p:txBody>
      </p:sp>
      <p:sp>
        <p:nvSpPr>
          <p:cNvPr id="8" name="TextBox 7">
            <a:extLst>
              <a:ext uri="{FF2B5EF4-FFF2-40B4-BE49-F238E27FC236}">
                <a16:creationId xmlns:a16="http://schemas.microsoft.com/office/drawing/2014/main" id="{9A7C8604-B76F-4C0D-AAC8-02AA75361E85}"/>
              </a:ext>
            </a:extLst>
          </p:cNvPr>
          <p:cNvSpPr txBox="1"/>
          <p:nvPr userDrawn="1"/>
        </p:nvSpPr>
        <p:spPr>
          <a:xfrm>
            <a:off x="11201400" y="342900"/>
            <a:ext cx="842090" cy="6134100"/>
          </a:xfrm>
          <a:prstGeom prst="rect">
            <a:avLst/>
          </a:prstGeom>
          <a:noFill/>
        </p:spPr>
        <p:txBody>
          <a:bodyPr vert="wordArtVert" wrap="square" rtlCol="0">
            <a:spAutoFit/>
          </a:bodyPr>
          <a:lstStyle/>
          <a:p>
            <a:r>
              <a:rPr lang="en-US" sz="3600" b="1" dirty="0">
                <a:solidFill>
                  <a:srgbClr val="FFFF00"/>
                </a:solidFill>
              </a:rPr>
              <a:t>Alt Video</a:t>
            </a:r>
          </a:p>
        </p:txBody>
      </p:sp>
    </p:spTree>
    <p:extLst>
      <p:ext uri="{BB962C8B-B14F-4D97-AF65-F5344CB8AC3E}">
        <p14:creationId xmlns:p14="http://schemas.microsoft.com/office/powerpoint/2010/main" val="2003847530"/>
      </p:ext>
    </p:extLst>
  </p:cSld>
  <p:clrMapOvr>
    <a:masterClrMapping/>
  </p:clrMapOvr>
  <p:extLst>
    <p:ext uri="{DCECCB84-F9BA-43D5-87BE-67443E8EF086}">
      <p15:sldGuideLst xmlns:p15="http://schemas.microsoft.com/office/powerpoint/2012/main">
        <p15:guide id="7" pos="800">
          <p15:clr>
            <a:srgbClr val="FBAE40"/>
          </p15:clr>
        </p15:guide>
        <p15:guide id="8" pos="6944">
          <p15:clr>
            <a:srgbClr val="FBAE40"/>
          </p15:clr>
        </p15:guide>
        <p15:guide id="9" orient="horz" pos="828">
          <p15:clr>
            <a:srgbClr val="FBAE40"/>
          </p15:clr>
        </p15:guide>
        <p15:guide id="10" pos="1067">
          <p15:clr>
            <a:srgbClr val="FBAE40"/>
          </p15:clr>
        </p15:guide>
        <p15:guide id="11" pos="925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r>
              <a:rPr lang="en-US"/>
              <a:t>11-23-2020 v1.0</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4038600" y="6400803"/>
            <a:ext cx="41148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Adv NJ Property Tax Relief Programs</a:t>
            </a:r>
          </a:p>
        </p:txBody>
      </p:sp>
    </p:spTree>
    <p:extLst>
      <p:ext uri="{BB962C8B-B14F-4D97-AF65-F5344CB8AC3E}">
        <p14:creationId xmlns:p14="http://schemas.microsoft.com/office/powerpoint/2010/main" val="150593447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2" y="1752600"/>
            <a:ext cx="12191997" cy="152400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hasCustomPrompt="1"/>
          </p:nvPr>
        </p:nvSpPr>
        <p:spPr>
          <a:xfrm>
            <a:off x="916502" y="3697339"/>
            <a:ext cx="10284897" cy="1112839"/>
          </a:xfrm>
          <a:prstGeom prst="rect">
            <a:avLst/>
          </a:prstGeom>
        </p:spPr>
        <p:txBody>
          <a:bodyPr anchor="ctr">
            <a:noAutofit/>
          </a:bodyPr>
          <a:lstStyle>
            <a:lvl1pPr marL="0" indent="0" algn="ctr">
              <a:spcBef>
                <a:spcPts val="0"/>
              </a:spcBef>
              <a:buNone/>
              <a:defRPr sz="3200">
                <a:solidFill>
                  <a:schemeClr val="tx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Section subtitle</a:t>
            </a:r>
          </a:p>
        </p:txBody>
      </p:sp>
      <p:sp>
        <p:nvSpPr>
          <p:cNvPr id="6" name="Title 5"/>
          <p:cNvSpPr>
            <a:spLocks noGrp="1"/>
          </p:cNvSpPr>
          <p:nvPr>
            <p:ph type="title" hasCustomPrompt="1"/>
          </p:nvPr>
        </p:nvSpPr>
        <p:spPr>
          <a:xfrm>
            <a:off x="914456" y="1875512"/>
            <a:ext cx="10286944" cy="1219200"/>
          </a:xfrm>
        </p:spPr>
        <p:txBody>
          <a:bodyPr>
            <a:noAutofit/>
          </a:bodyPr>
          <a:lstStyle>
            <a:lvl1pPr algn="ctr">
              <a:defRPr sz="4400"/>
            </a:lvl1pPr>
          </a:lstStyle>
          <a:p>
            <a:r>
              <a:rPr lang="en-US" dirty="0"/>
              <a:t>Click to edit Section title</a:t>
            </a:r>
          </a:p>
        </p:txBody>
      </p:sp>
      <p:sp>
        <p:nvSpPr>
          <p:cNvPr id="11" name="Date Placeholder 3">
            <a:extLst>
              <a:ext uri="{FF2B5EF4-FFF2-40B4-BE49-F238E27FC236}">
                <a16:creationId xmlns:a16="http://schemas.microsoft.com/office/drawing/2014/main" id="{00FBC534-17C0-4222-AADE-7C7F790884C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11-23-2020 v1.0</a:t>
            </a:r>
            <a:endParaRPr lang="en-US" dirty="0"/>
          </a:p>
        </p:txBody>
      </p:sp>
      <p:sp>
        <p:nvSpPr>
          <p:cNvPr id="12" name="Footer Placeholder 4">
            <a:extLst>
              <a:ext uri="{FF2B5EF4-FFF2-40B4-BE49-F238E27FC236}">
                <a16:creationId xmlns:a16="http://schemas.microsoft.com/office/drawing/2014/main" id="{86D7AF6E-738D-4097-8AA1-592F35F877B8}"/>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NJ Property Tax Relief Programs</a:t>
            </a:r>
            <a:endParaRPr lang="en-US" dirty="0"/>
          </a:p>
        </p:txBody>
      </p:sp>
      <p:sp>
        <p:nvSpPr>
          <p:cNvPr id="13" name="Slide Number Placeholder 5">
            <a:extLst>
              <a:ext uri="{FF2B5EF4-FFF2-40B4-BE49-F238E27FC236}">
                <a16:creationId xmlns:a16="http://schemas.microsoft.com/office/drawing/2014/main" id="{C6B0EE7E-6ABF-45F2-862B-59DFDDA071F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253428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11" name="Date Placeholder 3">
            <a:extLst>
              <a:ext uri="{FF2B5EF4-FFF2-40B4-BE49-F238E27FC236}">
                <a16:creationId xmlns:a16="http://schemas.microsoft.com/office/drawing/2014/main" id="{E2777EEB-671D-46C7-BE06-6AACE943B2FD}"/>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11-23-2020 v1.0</a:t>
            </a:r>
            <a:endParaRPr lang="en-US" dirty="0"/>
          </a:p>
        </p:txBody>
      </p:sp>
      <p:sp>
        <p:nvSpPr>
          <p:cNvPr id="12" name="Footer Placeholder 4">
            <a:extLst>
              <a:ext uri="{FF2B5EF4-FFF2-40B4-BE49-F238E27FC236}">
                <a16:creationId xmlns:a16="http://schemas.microsoft.com/office/drawing/2014/main" id="{0B101F8C-20C6-48F8-B9D4-05A3F4250B35}"/>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NJ Property Tax Relief Programs</a:t>
            </a:r>
            <a:endParaRPr lang="en-US" dirty="0"/>
          </a:p>
        </p:txBody>
      </p:sp>
      <p:sp>
        <p:nvSpPr>
          <p:cNvPr id="13" name="Slide Number Placeholder 5">
            <a:extLst>
              <a:ext uri="{FF2B5EF4-FFF2-40B4-BE49-F238E27FC236}">
                <a16:creationId xmlns:a16="http://schemas.microsoft.com/office/drawing/2014/main" id="{955A77E5-43A5-434A-9B37-8D795097B934}"/>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271295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11-23-2020 v1.0</a:t>
            </a:r>
            <a:endParaRPr lang="en-US" dirty="0"/>
          </a:p>
        </p:txBody>
      </p:sp>
      <p:sp>
        <p:nvSpPr>
          <p:cNvPr id="4" name="Footer Placeholder 3"/>
          <p:cNvSpPr>
            <a:spLocks noGrp="1"/>
          </p:cNvSpPr>
          <p:nvPr>
            <p:ph type="ftr" sz="quarter" idx="11"/>
          </p:nvPr>
        </p:nvSpPr>
        <p:spPr/>
        <p:txBody>
          <a:bodyPr/>
          <a:lstStyle/>
          <a:p>
            <a:pPr>
              <a:defRPr/>
            </a:pPr>
            <a:r>
              <a:rPr lang="en-US"/>
              <a:t>NJ Adv NJ Property Tax Relief Programs</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54270348"/>
      </p:ext>
    </p:extLst>
  </p:cSld>
  <p:clrMapOvr>
    <a:masterClrMapping/>
  </p:clrMapOvr>
  <p:extLst>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11-23-2020 v1.0</a:t>
            </a:r>
          </a:p>
        </p:txBody>
      </p:sp>
      <p:sp>
        <p:nvSpPr>
          <p:cNvPr id="4" name="Footer Placeholder 3"/>
          <p:cNvSpPr>
            <a:spLocks noGrp="1"/>
          </p:cNvSpPr>
          <p:nvPr>
            <p:ph type="ftr" sz="quarter" idx="11"/>
          </p:nvPr>
        </p:nvSpPr>
        <p:spPr/>
        <p:txBody>
          <a:bodyPr/>
          <a:lstStyle/>
          <a:p>
            <a:pPr>
              <a:defRPr/>
            </a:pPr>
            <a:r>
              <a:rPr lang="en-US"/>
              <a:t>NJ Adv NJ Property Tax Relief Programs</a:t>
            </a:r>
            <a:endParaRPr lang="en-US" dirty="0"/>
          </a:p>
        </p:txBody>
      </p:sp>
      <p:sp>
        <p:nvSpPr>
          <p:cNvPr id="5" name="Slide Number Placeholder 4"/>
          <p:cNvSpPr>
            <a:spLocks noGrp="1"/>
          </p:cNvSpPr>
          <p:nvPr>
            <p:ph type="sldNum" sz="quarter" idx="12"/>
          </p:nvPr>
        </p:nvSpPr>
        <p:spPr/>
        <p:txBody>
          <a:bodyPr/>
          <a:lstStyle/>
          <a:p>
            <a:pPr>
              <a:defRPr/>
            </a:pPr>
            <a:fld id="{CE176C80-3929-4771-A23C-9F9CC74EC15F}" type="slidenum">
              <a:rPr lang="en-US" altLang="en-US" smtClean="0"/>
              <a:pPr>
                <a:defRPr/>
              </a:pPr>
              <a:t>‹#›</a:t>
            </a:fld>
            <a:endParaRPr lang="en-US" altLang="en-US" dirty="0"/>
          </a:p>
        </p:txBody>
      </p:sp>
      <p:sp>
        <p:nvSpPr>
          <p:cNvPr id="6" name="Text Placeholder 5"/>
          <p:cNvSpPr>
            <a:spLocks noGrp="1"/>
          </p:cNvSpPr>
          <p:nvPr>
            <p:ph type="body" sz="quarter" idx="15"/>
          </p:nvPr>
        </p:nvSpPr>
        <p:spPr>
          <a:xfrm>
            <a:off x="1282700" y="1754188"/>
            <a:ext cx="466344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6755979"/>
      </p:ext>
    </p:extLst>
  </p:cSld>
  <p:clrMapOvr>
    <a:masterClrMapping/>
  </p:clrMapOvr>
  <p:extLst>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11-23-2020 v1.0</a:t>
            </a:r>
          </a:p>
        </p:txBody>
      </p:sp>
      <p:sp>
        <p:nvSpPr>
          <p:cNvPr id="8" name="Footer Placeholder 7"/>
          <p:cNvSpPr>
            <a:spLocks noGrp="1"/>
          </p:cNvSpPr>
          <p:nvPr>
            <p:ph type="ftr" sz="quarter" idx="11"/>
          </p:nvPr>
        </p:nvSpPr>
        <p:spPr/>
        <p:txBody>
          <a:bodyPr/>
          <a:lstStyle/>
          <a:p>
            <a:pPr>
              <a:defRPr/>
            </a:pPr>
            <a:r>
              <a:rPr lang="en-US"/>
              <a:t>NJ Adv NJ Property Tax Relief Programs</a:t>
            </a:r>
            <a:endParaRPr lang="en-US" dirty="0"/>
          </a:p>
        </p:txBody>
      </p:sp>
      <p:sp>
        <p:nvSpPr>
          <p:cNvPr id="9" name="Slide Number Placeholder 8"/>
          <p:cNvSpPr>
            <a:spLocks noGrp="1"/>
          </p:cNvSpPr>
          <p:nvPr>
            <p:ph type="sldNum" sz="quarter" idx="12"/>
          </p:nvPr>
        </p:nvSpPr>
        <p:spPr/>
        <p:txBody>
          <a:bodyPr/>
          <a:lstStyle/>
          <a:p>
            <a:pPr>
              <a:defRPr/>
            </a:pPr>
            <a:fld id="{6F3A8DBD-CFCB-446C-B8A6-1CA899896161}" type="slidenum">
              <a:rPr lang="en-US" altLang="en-US" smtClean="0"/>
              <a:pPr>
                <a:defRPr/>
              </a:pPr>
              <a:t>‹#›</a:t>
            </a:fld>
            <a:endParaRPr lang="en-US" altLang="en-US" dirty="0"/>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3838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6" name="Text Placeholder 5"/>
          <p:cNvSpPr>
            <a:spLocks noGrp="1"/>
          </p:cNvSpPr>
          <p:nvPr>
            <p:ph type="body" sz="quarter" idx="13"/>
          </p:nvPr>
        </p:nvSpPr>
        <p:spPr>
          <a:xfrm>
            <a:off x="838205" y="4114800"/>
            <a:ext cx="10492873" cy="1828800"/>
          </a:xfrm>
        </p:spPr>
        <p:txBody>
          <a:bodyPr/>
          <a:lstStyle>
            <a:lvl1pPr>
              <a:defRPr/>
            </a:lvl1pPr>
            <a:lvl2pPr>
              <a:defRPr/>
            </a:lvl2pPr>
          </a:lstStyle>
          <a:p>
            <a:pPr lvl="0"/>
            <a:r>
              <a:rPr lang="en-US"/>
              <a:t>Click to edit Master text styles</a:t>
            </a:r>
          </a:p>
          <a:p>
            <a:pPr lvl="1"/>
            <a:r>
              <a:rPr lang="en-US"/>
              <a:t>Second level</a:t>
            </a:r>
          </a:p>
        </p:txBody>
      </p:sp>
      <p:sp>
        <p:nvSpPr>
          <p:cNvPr id="4" name="Picture Placeholder 3"/>
          <p:cNvSpPr>
            <a:spLocks noGrp="1"/>
          </p:cNvSpPr>
          <p:nvPr>
            <p:ph type="pic" sz="quarter" idx="15"/>
          </p:nvPr>
        </p:nvSpPr>
        <p:spPr>
          <a:xfrm>
            <a:off x="838205" y="1752600"/>
            <a:ext cx="10492873" cy="2217738"/>
          </a:xfrm>
        </p:spPr>
        <p:txBody>
          <a:bodyPr/>
          <a:lstStyle>
            <a:lvl1pPr marL="0" indent="0">
              <a:buNone/>
              <a:defRPr/>
            </a:lvl1pPr>
          </a:lstStyle>
          <a:p>
            <a:r>
              <a:rPr lang="en-US"/>
              <a:t>Click icon to add picture</a:t>
            </a:r>
            <a:endParaRPr lang="en-US" dirty="0"/>
          </a:p>
        </p:txBody>
      </p:sp>
      <p:sp>
        <p:nvSpPr>
          <p:cNvPr id="8" name="Date Placeholder 3">
            <a:extLst>
              <a:ext uri="{FF2B5EF4-FFF2-40B4-BE49-F238E27FC236}">
                <a16:creationId xmlns:a16="http://schemas.microsoft.com/office/drawing/2014/main" id="{A89C4C11-F6BF-449E-B432-1002EDEA943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11-23-2020 v1.0</a:t>
            </a:r>
            <a:endParaRPr lang="en-US" dirty="0"/>
          </a:p>
        </p:txBody>
      </p:sp>
      <p:sp>
        <p:nvSpPr>
          <p:cNvPr id="11" name="Footer Placeholder 4">
            <a:extLst>
              <a:ext uri="{FF2B5EF4-FFF2-40B4-BE49-F238E27FC236}">
                <a16:creationId xmlns:a16="http://schemas.microsoft.com/office/drawing/2014/main" id="{91D1D2E6-12E6-4DB9-BE31-DE2C0B6BC05F}"/>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NJ Property Tax Relief Programs</a:t>
            </a:r>
            <a:endParaRPr lang="en-US" dirty="0"/>
          </a:p>
        </p:txBody>
      </p:sp>
      <p:sp>
        <p:nvSpPr>
          <p:cNvPr id="12" name="Slide Number Placeholder 5">
            <a:extLst>
              <a:ext uri="{FF2B5EF4-FFF2-40B4-BE49-F238E27FC236}">
                <a16:creationId xmlns:a16="http://schemas.microsoft.com/office/drawing/2014/main" id="{C2B8A865-8A0B-4AA8-A5A9-D1D8E11691E6}"/>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318244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1278833" y="1761434"/>
            <a:ext cx="97536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a:t>Click to edit Master text styles</a:t>
            </a:r>
          </a:p>
          <a:p>
            <a:pPr lvl="1"/>
            <a:r>
              <a:rPr lang="en-US"/>
              <a:t>Second level</a:t>
            </a:r>
          </a:p>
        </p:txBody>
      </p:sp>
      <p:sp>
        <p:nvSpPr>
          <p:cNvPr id="8" name="Date Placeholder 3">
            <a:extLst>
              <a:ext uri="{FF2B5EF4-FFF2-40B4-BE49-F238E27FC236}">
                <a16:creationId xmlns:a16="http://schemas.microsoft.com/office/drawing/2014/main" id="{4A5B7494-2933-4BD6-AC6A-2829F425BE06}"/>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11-23-2020 v1.0</a:t>
            </a:r>
            <a:endParaRPr lang="en-US" dirty="0"/>
          </a:p>
        </p:txBody>
      </p:sp>
      <p:sp>
        <p:nvSpPr>
          <p:cNvPr id="11" name="Footer Placeholder 4">
            <a:extLst>
              <a:ext uri="{FF2B5EF4-FFF2-40B4-BE49-F238E27FC236}">
                <a16:creationId xmlns:a16="http://schemas.microsoft.com/office/drawing/2014/main" id="{42BF282B-6D54-4CA6-A232-C11E0F11AAAC}"/>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NJ Property Tax Relief Programs</a:t>
            </a:r>
            <a:endParaRPr lang="en-US" dirty="0"/>
          </a:p>
        </p:txBody>
      </p:sp>
      <p:sp>
        <p:nvSpPr>
          <p:cNvPr id="12" name="Slide Number Placeholder 5">
            <a:extLst>
              <a:ext uri="{FF2B5EF4-FFF2-40B4-BE49-F238E27FC236}">
                <a16:creationId xmlns:a16="http://schemas.microsoft.com/office/drawing/2014/main" id="{88110B43-CEF2-45E2-BBC8-430AB67CB4D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350813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11-23-2020 v1.0</a:t>
            </a:r>
          </a:p>
        </p:txBody>
      </p:sp>
      <p:sp>
        <p:nvSpPr>
          <p:cNvPr id="3" name="Footer Placeholder 2"/>
          <p:cNvSpPr>
            <a:spLocks noGrp="1"/>
          </p:cNvSpPr>
          <p:nvPr>
            <p:ph type="ftr" sz="quarter" idx="11"/>
          </p:nvPr>
        </p:nvSpPr>
        <p:spPr/>
        <p:txBody>
          <a:bodyPr/>
          <a:lstStyle/>
          <a:p>
            <a:pPr>
              <a:defRPr/>
            </a:pPr>
            <a:r>
              <a:rPr lang="en-US"/>
              <a:t>NJ Adv NJ Property Tax Relief Programs</a:t>
            </a:r>
            <a:endParaRPr lang="en-US" dirty="0"/>
          </a:p>
        </p:txBody>
      </p:sp>
      <p:sp>
        <p:nvSpPr>
          <p:cNvPr id="4" name="Slide Number Placeholder 3"/>
          <p:cNvSpPr>
            <a:spLocks noGrp="1"/>
          </p:cNvSpPr>
          <p:nvPr>
            <p:ph type="sldNum" sz="quarter" idx="12"/>
          </p:nvPr>
        </p:nvSpPr>
        <p:spPr/>
        <p:txBody>
          <a:bodyPr/>
          <a:lstStyle/>
          <a:p>
            <a:pPr>
              <a:defRPr/>
            </a:pPr>
            <a:fld id="{9812D7E6-FB69-44F1-8A56-928FF0B4A47C}"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75395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11-23-2020 v1.0</a:t>
            </a:r>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NJ Property Tax Relief Programs</a:t>
            </a:r>
            <a:endParaRPr lang="en-US" dirty="0"/>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728904772"/>
      </p:ext>
    </p:extLst>
  </p:cSld>
  <p:clrMap bg1="lt1" tx1="dk1" bg2="lt2" tx2="dk2" accent1="accent1" accent2="accent2" accent3="accent3" accent4="accent4" accent5="accent5" accent6="accent6" hlink="hlink" folHlink="folHlink"/>
  <p:sldLayoutIdLst>
    <p:sldLayoutId id="2147484493" r:id="rId1"/>
    <p:sldLayoutId id="2147484515" r:id="rId2"/>
    <p:sldLayoutId id="2147484517" r:id="rId3"/>
    <p:sldLayoutId id="2147484498" r:id="rId4"/>
    <p:sldLayoutId id="2147484495" r:id="rId5"/>
    <p:sldLayoutId id="2147484496" r:id="rId6"/>
    <p:sldLayoutId id="2147484516" r:id="rId7"/>
    <p:sldLayoutId id="2147484497" r:id="rId8"/>
    <p:sldLayoutId id="2147484499" r:id="rId9"/>
    <p:sldLayoutId id="2147484500" r:id="rId10"/>
    <p:sldLayoutId id="2147484518" r:id="rId11"/>
    <p:sldLayoutId id="2147484519" r:id="rId12"/>
    <p:sldLayoutId id="2147484521" r:id="rId13"/>
  </p:sldLayoutIdLst>
  <p:hf hdr="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 pos="1067" userDrawn="1">
          <p15:clr>
            <a:srgbClr val="F26B43"/>
          </p15:clr>
        </p15:guide>
        <p15:guide id="11" orient="horz" pos="1344" userDrawn="1">
          <p15:clr>
            <a:srgbClr val="F26B43"/>
          </p15:clr>
        </p15:guide>
        <p15:guide id="12" pos="683" userDrawn="1">
          <p15:clr>
            <a:srgbClr val="F26B43"/>
          </p15:clr>
        </p15:guide>
        <p15:guide id="13" orient="horz" pos="1056" userDrawn="1">
          <p15:clr>
            <a:srgbClr val="F26B43"/>
          </p15:clr>
        </p15:guide>
        <p15:guide id="14" orient="horz" pos="828" userDrawn="1">
          <p15:clr>
            <a:srgbClr val="F26B43"/>
          </p15:clr>
        </p15:guide>
        <p15:guide id="15" pos="8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019CB308-F3BF-4F4B-B225-81D96C9DB46E}"/>
              </a:ext>
            </a:extLst>
          </p:cNvPr>
          <p:cNvSpPr>
            <a:spLocks noGrp="1"/>
          </p:cNvSpPr>
          <p:nvPr>
            <p:ph type="subTitle" idx="1"/>
          </p:nvPr>
        </p:nvSpPr>
        <p:spPr/>
        <p:txBody>
          <a:bodyPr/>
          <a:lstStyle/>
          <a:p>
            <a:endParaRPr lang="en-US"/>
          </a:p>
        </p:txBody>
      </p:sp>
      <p:sp>
        <p:nvSpPr>
          <p:cNvPr id="2" name="Title 1"/>
          <p:cNvSpPr>
            <a:spLocks noGrp="1"/>
          </p:cNvSpPr>
          <p:nvPr>
            <p:ph type="title"/>
          </p:nvPr>
        </p:nvSpPr>
        <p:spPr/>
        <p:txBody>
          <a:bodyPr>
            <a:normAutofit fontScale="90000"/>
          </a:bodyPr>
          <a:lstStyle/>
          <a:p>
            <a:r>
              <a:rPr lang="en-US" b="1" dirty="0"/>
              <a:t>NJ Property Tax Relief Programs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42398" y="1777511"/>
            <a:ext cx="2640519" cy="1919827"/>
          </a:xfrm>
          <a:prstGeom prst="rect">
            <a:avLst/>
          </a:prstGeom>
        </p:spPr>
      </p:pic>
      <p:sp>
        <p:nvSpPr>
          <p:cNvPr id="3" name="Date Placeholder 2">
            <a:extLst>
              <a:ext uri="{FF2B5EF4-FFF2-40B4-BE49-F238E27FC236}">
                <a16:creationId xmlns:a16="http://schemas.microsoft.com/office/drawing/2014/main" id="{CEF3858C-5F32-457A-9970-4DAD7B7BE2E3}"/>
              </a:ext>
            </a:extLst>
          </p:cNvPr>
          <p:cNvSpPr>
            <a:spLocks noGrp="1"/>
          </p:cNvSpPr>
          <p:nvPr>
            <p:ph type="dt" sz="half" idx="2"/>
          </p:nvPr>
        </p:nvSpPr>
        <p:spPr/>
        <p:txBody>
          <a:bodyPr/>
          <a:lstStyle/>
          <a:p>
            <a:r>
              <a:rPr lang="en-US"/>
              <a:t>11-23-2020 v1.0</a:t>
            </a:r>
            <a:endParaRPr lang="en-US" dirty="0"/>
          </a:p>
        </p:txBody>
      </p:sp>
      <p:sp>
        <p:nvSpPr>
          <p:cNvPr id="6" name="Footer Placeholder 5">
            <a:extLst>
              <a:ext uri="{FF2B5EF4-FFF2-40B4-BE49-F238E27FC236}">
                <a16:creationId xmlns:a16="http://schemas.microsoft.com/office/drawing/2014/main" id="{5278FB7A-5226-42DF-A401-8B80A5A56DC9}"/>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8" name="Slide Number Placeholder 7">
            <a:extLst>
              <a:ext uri="{FF2B5EF4-FFF2-40B4-BE49-F238E27FC236}">
                <a16:creationId xmlns:a16="http://schemas.microsoft.com/office/drawing/2014/main" id="{3F2C928D-8ECB-4C9E-A73E-5244395B3EEE}"/>
              </a:ext>
            </a:extLst>
          </p:cNvPr>
          <p:cNvSpPr>
            <a:spLocks noGrp="1"/>
          </p:cNvSpPr>
          <p:nvPr>
            <p:ph type="sldNum" sz="quarter" idx="4"/>
          </p:nvPr>
        </p:nvSpPr>
        <p:spPr/>
        <p:txBody>
          <a:bodyPr/>
          <a:lstStyle/>
          <a:p>
            <a:pPr>
              <a:defRPr/>
            </a:pPr>
            <a:fld id="{0C71C609-0F0D-4841-9F2F-030B3379F104}" type="slidenum">
              <a:rPr lang="en-US" altLang="en-US" smtClean="0"/>
              <a:pPr>
                <a:defRPr/>
              </a:pPr>
              <a:t>1</a:t>
            </a:fld>
            <a:endParaRPr lang="en-US" altLang="en-US" dirty="0"/>
          </a:p>
        </p:txBody>
      </p:sp>
    </p:spTree>
    <p:extLst>
      <p:ext uri="{BB962C8B-B14F-4D97-AF65-F5344CB8AC3E}">
        <p14:creationId xmlns:p14="http://schemas.microsoft.com/office/powerpoint/2010/main" val="3431214206"/>
      </p:ext>
    </p:extLst>
  </p:cSld>
  <p:clrMapOvr>
    <a:masterClrMapping/>
  </p:clrMapOvr>
  <mc:AlternateContent xmlns:mc="http://schemas.openxmlformats.org/markup-compatibility/2006" xmlns:p14="http://schemas.microsoft.com/office/powerpoint/2010/main">
    <mc:Choice Requires="p14">
      <p:transition spd="slow" p14:dur="2000" advTm="26093"/>
    </mc:Choice>
    <mc:Fallback xmlns="">
      <p:transition spd="slow" advTm="2609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5" name="Title 1"/>
          <p:cNvSpPr>
            <a:spLocks noGrp="1"/>
          </p:cNvSpPr>
          <p:nvPr>
            <p:ph type="title"/>
          </p:nvPr>
        </p:nvSpPr>
        <p:spPr/>
        <p:txBody>
          <a:bodyPr>
            <a:noAutofit/>
          </a:bodyPr>
          <a:lstStyle/>
          <a:p>
            <a:r>
              <a:rPr lang="en-US" altLang="en-US" sz="4600" dirty="0"/>
              <a:t>Eligibility for Homestead Benefit (HB) </a:t>
            </a:r>
          </a:p>
        </p:txBody>
      </p:sp>
      <p:sp>
        <p:nvSpPr>
          <p:cNvPr id="356356" name="Content Placeholder 2"/>
          <p:cNvSpPr>
            <a:spLocks noGrp="1"/>
          </p:cNvSpPr>
          <p:nvPr>
            <p:ph idx="1"/>
          </p:nvPr>
        </p:nvSpPr>
        <p:spPr>
          <a:xfrm>
            <a:off x="1278832" y="1515290"/>
            <a:ext cx="9998767" cy="4656910"/>
          </a:xfrm>
        </p:spPr>
        <p:txBody>
          <a:bodyPr>
            <a:normAutofit fontScale="92500" lnSpcReduction="10000"/>
          </a:bodyPr>
          <a:lstStyle/>
          <a:p>
            <a:r>
              <a:rPr lang="en-US" altLang="en-US" dirty="0"/>
              <a:t> </a:t>
            </a:r>
            <a:r>
              <a:rPr lang="en-US" altLang="en-US" sz="2800" dirty="0"/>
              <a:t>Owned and occupied their principal residence in NJ on October 1</a:t>
            </a:r>
          </a:p>
          <a:p>
            <a:r>
              <a:rPr lang="en-US" altLang="en-US" sz="2800" dirty="0"/>
              <a:t> Home subject to property taxes and taxes paid</a:t>
            </a:r>
          </a:p>
          <a:p>
            <a:pPr lvl="1"/>
            <a:r>
              <a:rPr lang="en-US" altLang="en-US" sz="2400" dirty="0"/>
              <a:t>Not eligible if exempt from property tax (disabled veteran/spouse) or make Payments in Lieu of Taxes (P.I.L.O.T.)</a:t>
            </a:r>
          </a:p>
          <a:p>
            <a:r>
              <a:rPr lang="en-US" altLang="en-US" dirty="0"/>
              <a:t> </a:t>
            </a:r>
            <a:r>
              <a:rPr lang="en-US" altLang="en-US" sz="2800" dirty="0"/>
              <a:t>NJ Gross Income (NJ 1040 Line 29) must be:</a:t>
            </a:r>
          </a:p>
          <a:p>
            <a:pPr lvl="1"/>
            <a:r>
              <a:rPr lang="en-US" altLang="en-US" sz="3200" dirty="0"/>
              <a:t> </a:t>
            </a:r>
            <a:r>
              <a:rPr lang="en-US" altLang="en-US" sz="2400" dirty="0"/>
              <a:t>&lt;/= $150k for age 65 and over or blind or disabled as of 12/31 </a:t>
            </a:r>
          </a:p>
          <a:p>
            <a:pPr lvl="1"/>
            <a:r>
              <a:rPr lang="en-US" altLang="en-US" sz="2400" dirty="0"/>
              <a:t> &lt;/= $75k for others</a:t>
            </a:r>
          </a:p>
          <a:p>
            <a:r>
              <a:rPr lang="en-US" altLang="en-US" sz="2800" dirty="0"/>
              <a:t>Not eligible for HB for a vacation home, a second home, or home you owned and rented to someone else</a:t>
            </a:r>
          </a:p>
          <a:p>
            <a:pPr>
              <a:buFont typeface="Wingdings" panose="05000000000000000000" pitchFamily="2" charset="2"/>
              <a:buNone/>
            </a:pPr>
            <a:endParaRPr lang="en-US" altLang="en-US" dirty="0"/>
          </a:p>
          <a:p>
            <a:endParaRPr lang="en-US" altLang="en-US" sz="2800"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dirty="0"/>
          </a:p>
        </p:txBody>
      </p:sp>
      <p:sp>
        <p:nvSpPr>
          <p:cNvPr id="356357" name="Slide Number Placeholder 5"/>
          <p:cNvSpPr txBox="1">
            <a:spLocks noGrp="1"/>
          </p:cNvSpPr>
          <p:nvPr/>
        </p:nvSpPr>
        <p:spPr bwMode="auto">
          <a:xfrm>
            <a:off x="8305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EAA3FB6E-A724-4EE5-AC2E-3D67BBCCE011}" type="slidenum">
              <a:rPr lang="en-US" altLang="en-US" sz="1000">
                <a:solidFill>
                  <a:srgbClr val="000000"/>
                </a:solidFill>
              </a:rPr>
              <a:pPr algn="r" eaLnBrk="1" hangingPunct="1">
                <a:spcBef>
                  <a:spcPct val="0"/>
                </a:spcBef>
                <a:buClrTx/>
                <a:buSzTx/>
                <a:buFontTx/>
                <a:buNone/>
              </a:pPr>
              <a:t>10</a:t>
            </a:fld>
            <a:endParaRPr lang="en-US" altLang="en-US" sz="1000" dirty="0">
              <a:solidFill>
                <a:srgbClr val="000000"/>
              </a:solidFill>
            </a:endParaRPr>
          </a:p>
        </p:txBody>
      </p:sp>
      <p:sp>
        <p:nvSpPr>
          <p:cNvPr id="2" name="Date Placeholder 1">
            <a:extLst>
              <a:ext uri="{FF2B5EF4-FFF2-40B4-BE49-F238E27FC236}">
                <a16:creationId xmlns:a16="http://schemas.microsoft.com/office/drawing/2014/main" id="{833C5D5D-5876-458C-96E4-E57F8545FF08}"/>
              </a:ext>
            </a:extLst>
          </p:cNvPr>
          <p:cNvSpPr>
            <a:spLocks noGrp="1"/>
          </p:cNvSpPr>
          <p:nvPr>
            <p:ph type="dt" sz="half" idx="10"/>
          </p:nvPr>
        </p:nvSpPr>
        <p:spPr/>
        <p:txBody>
          <a:bodyPr/>
          <a:lstStyle/>
          <a:p>
            <a:r>
              <a:rPr lang="en-US"/>
              <a:t>11-23-2020 v1.0</a:t>
            </a:r>
          </a:p>
        </p:txBody>
      </p:sp>
      <p:sp>
        <p:nvSpPr>
          <p:cNvPr id="5" name="Footer Placeholder 4">
            <a:extLst>
              <a:ext uri="{FF2B5EF4-FFF2-40B4-BE49-F238E27FC236}">
                <a16:creationId xmlns:a16="http://schemas.microsoft.com/office/drawing/2014/main" id="{9F525D21-D4E4-40DA-8621-969552CA9F61}"/>
              </a:ext>
            </a:extLst>
          </p:cNvPr>
          <p:cNvSpPr>
            <a:spLocks noGrp="1"/>
          </p:cNvSpPr>
          <p:nvPr>
            <p:ph type="ftr" sz="quarter" idx="3"/>
          </p:nvPr>
        </p:nvSpPr>
        <p:spPr/>
        <p:txBody>
          <a:bodyPr/>
          <a:lstStyle/>
          <a:p>
            <a:r>
              <a:rPr lang="en-US"/>
              <a:t>NJ Adv NJ Property Tax Relief Programs</a:t>
            </a:r>
          </a:p>
        </p:txBody>
      </p:sp>
    </p:spTree>
    <p:extLst>
      <p:ext uri="{BB962C8B-B14F-4D97-AF65-F5344CB8AC3E}">
        <p14:creationId xmlns:p14="http://schemas.microsoft.com/office/powerpoint/2010/main" val="3522979892"/>
      </p:ext>
    </p:extLst>
  </p:cSld>
  <p:clrMapOvr>
    <a:masterClrMapping/>
  </p:clrMapOvr>
  <p:transition advTm="120635"/>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3" name="Title 1"/>
          <p:cNvSpPr>
            <a:spLocks noGrp="1"/>
          </p:cNvSpPr>
          <p:nvPr>
            <p:ph type="title"/>
          </p:nvPr>
        </p:nvSpPr>
        <p:spPr/>
        <p:txBody>
          <a:bodyPr>
            <a:normAutofit/>
          </a:bodyPr>
          <a:lstStyle/>
          <a:p>
            <a:r>
              <a:rPr lang="en-US" altLang="en-US" dirty="0"/>
              <a:t>Homestead Benefit Program Info</a:t>
            </a:r>
            <a:endParaRPr lang="en-US" altLang="en-US" sz="3100" dirty="0"/>
          </a:p>
        </p:txBody>
      </p:sp>
      <p:sp>
        <p:nvSpPr>
          <p:cNvPr id="358404" name="Content Placeholder 2"/>
          <p:cNvSpPr>
            <a:spLocks noGrp="1"/>
          </p:cNvSpPr>
          <p:nvPr>
            <p:ph idx="1"/>
          </p:nvPr>
        </p:nvSpPr>
        <p:spPr>
          <a:xfrm>
            <a:off x="1278833" y="1524000"/>
            <a:ext cx="9753600" cy="4648200"/>
          </a:xfrm>
        </p:spPr>
        <p:txBody>
          <a:bodyPr>
            <a:normAutofit fontScale="62500" lnSpcReduction="20000"/>
          </a:bodyPr>
          <a:lstStyle/>
          <a:p>
            <a:r>
              <a:rPr lang="en-US" altLang="en-US" sz="5100" dirty="0"/>
              <a:t>Must apply for benefits each year </a:t>
            </a:r>
          </a:p>
          <a:p>
            <a:r>
              <a:rPr lang="en-US" altLang="en-US" sz="5100" dirty="0"/>
              <a:t>Homestead Benefit application now mailed to homeowners in October, 2 years after taxes paid</a:t>
            </a:r>
          </a:p>
          <a:p>
            <a:pPr lvl="1"/>
            <a:r>
              <a:rPr lang="en-US" altLang="en-US" sz="4200" dirty="0"/>
              <a:t> Apply via phone or web</a:t>
            </a:r>
          </a:p>
          <a:p>
            <a:pPr lvl="1"/>
            <a:r>
              <a:rPr lang="en-US" altLang="en-US" sz="4200" dirty="0"/>
              <a:t> Deadline:   originally November, but frequently extended </a:t>
            </a:r>
          </a:p>
          <a:p>
            <a:r>
              <a:rPr lang="en-US" altLang="en-US" sz="5100" dirty="0"/>
              <a:t>Now usually receive credit on property tax bill 3 years after taxes paid  (If NJ budget does not allow, credit may not be paid or pushed back even further)</a:t>
            </a:r>
          </a:p>
          <a:p>
            <a:pPr lvl="1"/>
            <a:r>
              <a:rPr lang="en-US" altLang="en-US" sz="4200" dirty="0"/>
              <a:t>Credit for 2016 Homestead Benefit paid as credit on May 1 and November 1, 2019 property tax bills (3 years after taxes paid)</a:t>
            </a:r>
          </a:p>
          <a:p>
            <a:pPr marL="1528196" lvl="2" indent="0">
              <a:buNone/>
            </a:pPr>
            <a:endParaRPr lang="en-US" altLang="en-US" sz="2267"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dirty="0"/>
          </a:p>
        </p:txBody>
      </p:sp>
      <p:sp>
        <p:nvSpPr>
          <p:cNvPr id="358405" name="Slide Number Placeholder 5"/>
          <p:cNvSpPr txBox="1">
            <a:spLocks noGrp="1"/>
          </p:cNvSpPr>
          <p:nvPr/>
        </p:nvSpPr>
        <p:spPr bwMode="auto">
          <a:xfrm>
            <a:off x="8305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9ECC14B8-5475-4E96-AE72-CC2DD059ACDF}" type="slidenum">
              <a:rPr lang="en-US" altLang="en-US" sz="1000">
                <a:solidFill>
                  <a:srgbClr val="000000"/>
                </a:solidFill>
              </a:rPr>
              <a:pPr algn="r" eaLnBrk="1" hangingPunct="1">
                <a:spcBef>
                  <a:spcPct val="0"/>
                </a:spcBef>
                <a:buClrTx/>
                <a:buSzTx/>
                <a:buFontTx/>
                <a:buNone/>
              </a:pPr>
              <a:t>11</a:t>
            </a:fld>
            <a:endParaRPr lang="en-US" altLang="en-US" sz="1000" dirty="0">
              <a:solidFill>
                <a:srgbClr val="000000"/>
              </a:solidFill>
            </a:endParaRPr>
          </a:p>
        </p:txBody>
      </p:sp>
      <p:sp>
        <p:nvSpPr>
          <p:cNvPr id="2" name="Date Placeholder 1">
            <a:extLst>
              <a:ext uri="{FF2B5EF4-FFF2-40B4-BE49-F238E27FC236}">
                <a16:creationId xmlns:a16="http://schemas.microsoft.com/office/drawing/2014/main" id="{A7C4E254-8473-42A0-92F7-184887149FA0}"/>
              </a:ext>
            </a:extLst>
          </p:cNvPr>
          <p:cNvSpPr>
            <a:spLocks noGrp="1"/>
          </p:cNvSpPr>
          <p:nvPr>
            <p:ph type="dt" sz="half" idx="10"/>
          </p:nvPr>
        </p:nvSpPr>
        <p:spPr/>
        <p:txBody>
          <a:bodyPr/>
          <a:lstStyle/>
          <a:p>
            <a:r>
              <a:rPr lang="en-US"/>
              <a:t>11-23-2020 v1.0</a:t>
            </a:r>
          </a:p>
        </p:txBody>
      </p:sp>
      <p:sp>
        <p:nvSpPr>
          <p:cNvPr id="3" name="Footer Placeholder 2">
            <a:extLst>
              <a:ext uri="{FF2B5EF4-FFF2-40B4-BE49-F238E27FC236}">
                <a16:creationId xmlns:a16="http://schemas.microsoft.com/office/drawing/2014/main" id="{06732BB6-4650-40BC-9AD9-807C83525093}"/>
              </a:ext>
            </a:extLst>
          </p:cNvPr>
          <p:cNvSpPr>
            <a:spLocks noGrp="1"/>
          </p:cNvSpPr>
          <p:nvPr>
            <p:ph type="ftr" sz="quarter" idx="3"/>
          </p:nvPr>
        </p:nvSpPr>
        <p:spPr/>
        <p:txBody>
          <a:bodyPr/>
          <a:lstStyle/>
          <a:p>
            <a:r>
              <a:rPr lang="en-US"/>
              <a:t>NJ Adv NJ Property Tax Relief Programs</a:t>
            </a:r>
          </a:p>
        </p:txBody>
      </p:sp>
    </p:spTree>
    <p:extLst>
      <p:ext uri="{BB962C8B-B14F-4D97-AF65-F5344CB8AC3E}">
        <p14:creationId xmlns:p14="http://schemas.microsoft.com/office/powerpoint/2010/main" val="1189833079"/>
      </p:ext>
    </p:extLst>
  </p:cSld>
  <p:clrMapOvr>
    <a:masterClrMapping/>
  </p:clrMapOvr>
  <p:transition advTm="143978"/>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1" name="Title 1"/>
          <p:cNvSpPr>
            <a:spLocks noGrp="1"/>
          </p:cNvSpPr>
          <p:nvPr>
            <p:ph type="title"/>
          </p:nvPr>
        </p:nvSpPr>
        <p:spPr/>
        <p:txBody>
          <a:bodyPr/>
          <a:lstStyle/>
          <a:p>
            <a:r>
              <a:rPr lang="en-US" altLang="en-US" dirty="0"/>
              <a:t>Homestead Benefit Program Info</a:t>
            </a:r>
          </a:p>
        </p:txBody>
      </p:sp>
      <p:sp>
        <p:nvSpPr>
          <p:cNvPr id="6147" name="Content Placeholder 2"/>
          <p:cNvSpPr>
            <a:spLocks noGrp="1"/>
          </p:cNvSpPr>
          <p:nvPr>
            <p:ph idx="1"/>
          </p:nvPr>
        </p:nvSpPr>
        <p:spPr>
          <a:xfrm>
            <a:off x="1445493" y="1522209"/>
            <a:ext cx="9613066" cy="4392721"/>
          </a:xfrm>
        </p:spPr>
        <p:txBody>
          <a:bodyPr>
            <a:normAutofit lnSpcReduction="10000"/>
          </a:bodyPr>
          <a:lstStyle/>
          <a:p>
            <a:r>
              <a:rPr lang="en-US" sz="3000" dirty="0"/>
              <a:t>Tenants </a:t>
            </a:r>
          </a:p>
          <a:p>
            <a:pPr lvl="1"/>
            <a:r>
              <a:rPr lang="en-US" sz="2600" dirty="0"/>
              <a:t>No tenant rebates since 2009</a:t>
            </a:r>
          </a:p>
          <a:p>
            <a:r>
              <a:rPr lang="en-US" sz="3000" dirty="0"/>
              <a:t>Homeowners</a:t>
            </a:r>
          </a:p>
          <a:p>
            <a:pPr lvl="1"/>
            <a:r>
              <a:rPr lang="en-US" sz="2600" dirty="0"/>
              <a:t>Most people receive Homestead Benefit as a credit applied to their property tax bill; however, may receive check if:</a:t>
            </a:r>
          </a:p>
          <a:p>
            <a:pPr lvl="2"/>
            <a:r>
              <a:rPr lang="en-US" sz="2100" dirty="0"/>
              <a:t>Lived in a co-op or continuing care facility</a:t>
            </a:r>
          </a:p>
          <a:p>
            <a:pPr lvl="2"/>
            <a:r>
              <a:rPr lang="en-US" sz="2100" dirty="0"/>
              <a:t>No longer owned home</a:t>
            </a:r>
          </a:p>
          <a:p>
            <a:r>
              <a:rPr lang="en-US" sz="3000" dirty="0"/>
              <a:t>Amount calculated by the state based on property taxes paid on the property in 2006</a:t>
            </a:r>
          </a:p>
        </p:txBody>
      </p:sp>
      <p:sp>
        <p:nvSpPr>
          <p:cNvPr id="360453" name="Slide Number Placeholder 5"/>
          <p:cNvSpPr txBox="1">
            <a:spLocks noGrp="1"/>
          </p:cNvSpPr>
          <p:nvPr/>
        </p:nvSpPr>
        <p:spPr bwMode="auto">
          <a:xfrm>
            <a:off x="8305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5B601CD6-908C-4216-B712-72193EDCC1EC}" type="slidenum">
              <a:rPr lang="en-US" altLang="en-US" sz="1000">
                <a:solidFill>
                  <a:srgbClr val="000000"/>
                </a:solidFill>
              </a:rPr>
              <a:pPr algn="r" eaLnBrk="1" hangingPunct="1">
                <a:spcBef>
                  <a:spcPct val="0"/>
                </a:spcBef>
                <a:buClrTx/>
                <a:buSzTx/>
                <a:buFontTx/>
                <a:buNone/>
              </a:pPr>
              <a:t>12</a:t>
            </a:fld>
            <a:endParaRPr lang="en-US" altLang="en-US" sz="1000" dirty="0">
              <a:solidFill>
                <a:srgbClr val="000000"/>
              </a:solidFill>
            </a:endParaRPr>
          </a:p>
        </p:txBody>
      </p:sp>
      <p:sp>
        <p:nvSpPr>
          <p:cNvPr id="8" name="TextBox 7" descr="NJ (cont'd)" title="NJ (cont'd)"/>
          <p:cNvSpPr txBox="1"/>
          <p:nvPr/>
        </p:nvSpPr>
        <p:spPr>
          <a:xfrm>
            <a:off x="10943227" y="680036"/>
            <a:ext cx="704167" cy="338554"/>
          </a:xfrm>
          <a:prstGeom prst="rect">
            <a:avLst/>
          </a:prstGeom>
          <a:noFill/>
        </p:spPr>
        <p:txBody>
          <a:bodyPr wrap="none" rtlCol="0">
            <a:spAutoFit/>
          </a:bodyPr>
          <a:lstStyle/>
          <a:p>
            <a:pPr algn="r"/>
            <a:r>
              <a:rPr lang="en-US" sz="1600" dirty="0">
                <a:solidFill>
                  <a:schemeClr val="bg1"/>
                </a:solidFill>
              </a:rPr>
              <a:t>cont’d</a:t>
            </a:r>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dirty="0"/>
          </a:p>
        </p:txBody>
      </p:sp>
      <p:sp>
        <p:nvSpPr>
          <p:cNvPr id="3" name="Date Placeholder 2">
            <a:extLst>
              <a:ext uri="{FF2B5EF4-FFF2-40B4-BE49-F238E27FC236}">
                <a16:creationId xmlns:a16="http://schemas.microsoft.com/office/drawing/2014/main" id="{6A73193C-32C8-4932-AB91-0B92A34720D2}"/>
              </a:ext>
            </a:extLst>
          </p:cNvPr>
          <p:cNvSpPr>
            <a:spLocks noGrp="1"/>
          </p:cNvSpPr>
          <p:nvPr>
            <p:ph type="dt" sz="half" idx="10"/>
          </p:nvPr>
        </p:nvSpPr>
        <p:spPr/>
        <p:txBody>
          <a:bodyPr/>
          <a:lstStyle/>
          <a:p>
            <a:r>
              <a:rPr lang="en-US"/>
              <a:t>11-23-2020 v1.0</a:t>
            </a:r>
          </a:p>
        </p:txBody>
      </p:sp>
      <p:sp>
        <p:nvSpPr>
          <p:cNvPr id="5" name="Footer Placeholder 4">
            <a:extLst>
              <a:ext uri="{FF2B5EF4-FFF2-40B4-BE49-F238E27FC236}">
                <a16:creationId xmlns:a16="http://schemas.microsoft.com/office/drawing/2014/main" id="{F7522DEE-B887-4F8A-B6D8-AED6290AEB8B}"/>
              </a:ext>
            </a:extLst>
          </p:cNvPr>
          <p:cNvSpPr>
            <a:spLocks noGrp="1"/>
          </p:cNvSpPr>
          <p:nvPr>
            <p:ph type="ftr" sz="quarter" idx="3"/>
          </p:nvPr>
        </p:nvSpPr>
        <p:spPr/>
        <p:txBody>
          <a:bodyPr/>
          <a:lstStyle/>
          <a:p>
            <a:r>
              <a:rPr lang="en-US"/>
              <a:t>NJ Adv NJ Property Tax Relief Programs</a:t>
            </a:r>
          </a:p>
        </p:txBody>
      </p:sp>
    </p:spTree>
    <p:extLst>
      <p:ext uri="{BB962C8B-B14F-4D97-AF65-F5344CB8AC3E}">
        <p14:creationId xmlns:p14="http://schemas.microsoft.com/office/powerpoint/2010/main" val="1944499224"/>
      </p:ext>
    </p:extLst>
  </p:cSld>
  <p:clrMapOvr>
    <a:masterClrMapping/>
  </p:clrMapOvr>
  <p:transition advTm="86824"/>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5B4A925-F275-49AA-9BAE-3BE0853F79CF}"/>
              </a:ext>
            </a:extLst>
          </p:cNvPr>
          <p:cNvSpPr>
            <a:spLocks noGrp="1"/>
          </p:cNvSpPr>
          <p:nvPr>
            <p:ph type="subTitle" idx="1"/>
          </p:nvPr>
        </p:nvSpPr>
        <p:spPr/>
        <p:txBody>
          <a:bodyPr/>
          <a:lstStyle/>
          <a:p>
            <a:endParaRPr lang="en-US"/>
          </a:p>
        </p:txBody>
      </p:sp>
      <p:sp>
        <p:nvSpPr>
          <p:cNvPr id="3" name="Title 2">
            <a:extLst>
              <a:ext uri="{FF2B5EF4-FFF2-40B4-BE49-F238E27FC236}">
                <a16:creationId xmlns:a16="http://schemas.microsoft.com/office/drawing/2014/main" id="{FD2A7186-95C8-456D-968B-239D12DEF921}"/>
              </a:ext>
            </a:extLst>
          </p:cNvPr>
          <p:cNvSpPr>
            <a:spLocks noGrp="1"/>
          </p:cNvSpPr>
          <p:nvPr>
            <p:ph type="title"/>
          </p:nvPr>
        </p:nvSpPr>
        <p:spPr/>
        <p:txBody>
          <a:bodyPr/>
          <a:lstStyle/>
          <a:p>
            <a:r>
              <a:rPr lang="en-US" dirty="0"/>
              <a:t>Property Tax Reimbursement (PTR)</a:t>
            </a:r>
          </a:p>
        </p:txBody>
      </p:sp>
      <p:sp>
        <p:nvSpPr>
          <p:cNvPr id="4" name="Date Placeholder 3">
            <a:extLst>
              <a:ext uri="{FF2B5EF4-FFF2-40B4-BE49-F238E27FC236}">
                <a16:creationId xmlns:a16="http://schemas.microsoft.com/office/drawing/2014/main" id="{B14DE8FA-DE2B-47A6-A0DA-E212D8F1C683}"/>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BAF94080-4F3A-481A-BED4-333022680A62}"/>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09D94C93-5807-42DC-88D0-66454E3136E2}"/>
              </a:ext>
            </a:extLst>
          </p:cNvPr>
          <p:cNvSpPr>
            <a:spLocks noGrp="1"/>
          </p:cNvSpPr>
          <p:nvPr>
            <p:ph type="sldNum" sz="quarter" idx="4"/>
          </p:nvPr>
        </p:nvSpPr>
        <p:spPr/>
        <p:txBody>
          <a:bodyPr/>
          <a:lstStyle/>
          <a:p>
            <a:pPr>
              <a:defRPr/>
            </a:pPr>
            <a:fld id="{0C71C609-0F0D-4841-9F2F-030B3379F104}" type="slidenum">
              <a:rPr lang="en-US" altLang="en-US" smtClean="0"/>
              <a:pPr>
                <a:defRPr/>
              </a:pPr>
              <a:t>13</a:t>
            </a:fld>
            <a:endParaRPr lang="en-US" altLang="en-US" dirty="0"/>
          </a:p>
        </p:txBody>
      </p:sp>
    </p:spTree>
    <p:extLst>
      <p:ext uri="{BB962C8B-B14F-4D97-AF65-F5344CB8AC3E}">
        <p14:creationId xmlns:p14="http://schemas.microsoft.com/office/powerpoint/2010/main" val="613513698"/>
      </p:ext>
    </p:extLst>
  </p:cSld>
  <p:clrMapOvr>
    <a:masterClrMapping/>
  </p:clrMapOvr>
  <mc:AlternateContent xmlns:mc="http://schemas.openxmlformats.org/markup-compatibility/2006" xmlns:p14="http://schemas.microsoft.com/office/powerpoint/2010/main">
    <mc:Choice Requires="p14">
      <p:transition spd="slow" p14:dur="2000" advTm="13065"/>
    </mc:Choice>
    <mc:Fallback xmlns="">
      <p:transition spd="slow" advTm="13065"/>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8" name="Rectangle 2"/>
          <p:cNvSpPr>
            <a:spLocks noGrp="1" noChangeArrowheads="1"/>
          </p:cNvSpPr>
          <p:nvPr>
            <p:ph type="title"/>
          </p:nvPr>
        </p:nvSpPr>
        <p:spPr/>
        <p:txBody>
          <a:bodyPr>
            <a:normAutofit fontScale="90000"/>
          </a:bodyPr>
          <a:lstStyle/>
          <a:p>
            <a:r>
              <a:rPr lang="en-US" altLang="en-US" sz="4600" dirty="0"/>
              <a:t>Eligibility for Property Tax Reimbursement (PTR)</a:t>
            </a:r>
          </a:p>
        </p:txBody>
      </p:sp>
      <p:sp>
        <p:nvSpPr>
          <p:cNvPr id="364546" name="Rectangle 3"/>
          <p:cNvSpPr>
            <a:spLocks noGrp="1" noChangeArrowheads="1"/>
          </p:cNvSpPr>
          <p:nvPr>
            <p:ph idx="1"/>
          </p:nvPr>
        </p:nvSpPr>
        <p:spPr>
          <a:xfrm>
            <a:off x="1975923" y="1460310"/>
            <a:ext cx="9231822" cy="4483290"/>
          </a:xfrm>
        </p:spPr>
        <p:txBody>
          <a:bodyPr>
            <a:normAutofit fontScale="92500" lnSpcReduction="20000"/>
          </a:bodyPr>
          <a:lstStyle/>
          <a:p>
            <a:pPr>
              <a:lnSpc>
                <a:spcPct val="110000"/>
              </a:lnSpc>
            </a:pPr>
            <a:r>
              <a:rPr lang="en-US" altLang="en-US" sz="2700" dirty="0"/>
              <a:t>Age 65 or older, or receiving Federal SS Disability Benefits </a:t>
            </a:r>
            <a:r>
              <a:rPr lang="en-US" altLang="en-US" sz="2700" dirty="0">
                <a:solidFill>
                  <a:srgbClr val="FF0000"/>
                </a:solidFill>
              </a:rPr>
              <a:t>*</a:t>
            </a:r>
          </a:p>
          <a:p>
            <a:pPr lvl="1">
              <a:lnSpc>
                <a:spcPct val="110000"/>
              </a:lnSpc>
            </a:pPr>
            <a:r>
              <a:rPr lang="en-US" altLang="en-US" sz="2300" dirty="0">
                <a:solidFill>
                  <a:srgbClr val="FF0000"/>
                </a:solidFill>
              </a:rPr>
              <a:t>Must meet this requirement for two years before first applying.  Therefore, must be at least 66, if applying based on age</a:t>
            </a:r>
          </a:p>
          <a:p>
            <a:r>
              <a:rPr lang="en-US" altLang="en-US" sz="2700" dirty="0"/>
              <a:t>Lived in NJ for at least last 10 years continuously as homeowner or tenant </a:t>
            </a:r>
            <a:r>
              <a:rPr lang="en-US" altLang="en-US" sz="2700" dirty="0">
                <a:solidFill>
                  <a:srgbClr val="FF0000"/>
                </a:solidFill>
              </a:rPr>
              <a:t>*</a:t>
            </a:r>
          </a:p>
          <a:p>
            <a:r>
              <a:rPr lang="en-US" altLang="en-US" sz="2700" dirty="0"/>
              <a:t>Owned (leased if mobile home) and lived in home for at least last three years </a:t>
            </a:r>
            <a:r>
              <a:rPr lang="en-US" altLang="en-US" sz="2700" dirty="0">
                <a:solidFill>
                  <a:srgbClr val="FF0000"/>
                </a:solidFill>
              </a:rPr>
              <a:t>*</a:t>
            </a:r>
          </a:p>
          <a:p>
            <a:r>
              <a:rPr lang="en-US" altLang="en-US" sz="2700" dirty="0"/>
              <a:t>Must have paid the full amount of property taxes that were due</a:t>
            </a:r>
          </a:p>
          <a:p>
            <a:r>
              <a:rPr lang="en-US" altLang="en-US" sz="2700" dirty="0"/>
              <a:t>Must meet total income limits for appropriate year(s) - $91,505 for 2019   </a:t>
            </a:r>
          </a:p>
          <a:p>
            <a:endParaRPr lang="en-US" altLang="en-US" dirty="0"/>
          </a:p>
        </p:txBody>
      </p:sp>
      <p:sp>
        <p:nvSpPr>
          <p:cNvPr id="6" name="TextBox 5"/>
          <p:cNvSpPr txBox="1"/>
          <p:nvPr/>
        </p:nvSpPr>
        <p:spPr>
          <a:xfrm>
            <a:off x="1354096" y="5616869"/>
            <a:ext cx="9853683" cy="830997"/>
          </a:xfrm>
          <a:prstGeom prst="rect">
            <a:avLst/>
          </a:prstGeom>
          <a:noFill/>
        </p:spPr>
        <p:txBody>
          <a:bodyPr wrap="square" rtlCol="0">
            <a:spAutoFit/>
          </a:bodyPr>
          <a:lstStyle/>
          <a:p>
            <a:r>
              <a:rPr lang="en-US" sz="2400" dirty="0">
                <a:solidFill>
                  <a:srgbClr val="FF0000"/>
                </a:solidFill>
              </a:rPr>
              <a:t>* For married couples, only one spouse has to meet age/disability &amp; residency requirements</a:t>
            </a:r>
          </a:p>
        </p:txBody>
      </p:sp>
      <p:sp>
        <p:nvSpPr>
          <p:cNvPr id="4" name="Slide Number Placeholder 3"/>
          <p:cNvSpPr>
            <a:spLocks noGrp="1"/>
          </p:cNvSpPr>
          <p:nvPr>
            <p:ph type="sldNum" sz="quarter" idx="11"/>
          </p:nvPr>
        </p:nvSpPr>
        <p:spPr/>
        <p:txBody>
          <a:bodyPr/>
          <a:lstStyle/>
          <a:p>
            <a:fld id="{251E97C6-B5EA-4059-8D5E-F0990EFE7977}" type="slidenum">
              <a:rPr lang="en-US" smtClean="0"/>
              <a:pPr/>
              <a:t>14</a:t>
            </a:fld>
            <a:endParaRPr lang="en-US" dirty="0"/>
          </a:p>
        </p:txBody>
      </p:sp>
      <p:pic>
        <p:nvPicPr>
          <p:cNvPr id="7" name="Picture 6">
            <a:extLst>
              <a:ext uri="{FF2B5EF4-FFF2-40B4-BE49-F238E27FC236}">
                <a16:creationId xmlns:a16="http://schemas.microsoft.com/office/drawing/2014/main" id="{FF9ACF29-5BF7-4540-9592-432FA21C45C1}"/>
              </a:ext>
            </a:extLst>
          </p:cNvPr>
          <p:cNvPicPr/>
          <p:nvPr/>
        </p:nvPicPr>
        <p:blipFill rotWithShape="1">
          <a:blip r:embed="rId3"/>
          <a:srcRect l="13675" t="34949" r="61538" b="10920"/>
          <a:stretch/>
        </p:blipFill>
        <p:spPr bwMode="auto">
          <a:xfrm>
            <a:off x="153671" y="1820270"/>
            <a:ext cx="1682750" cy="2066925"/>
          </a:xfrm>
          <a:prstGeom prst="rect">
            <a:avLst/>
          </a:prstGeom>
          <a:ln>
            <a:no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2C543730-0596-4F01-9F1C-0325836AADA7}"/>
              </a:ext>
            </a:extLst>
          </p:cNvPr>
          <p:cNvSpPr txBox="1"/>
          <p:nvPr/>
        </p:nvSpPr>
        <p:spPr>
          <a:xfrm>
            <a:off x="333759" y="2237779"/>
            <a:ext cx="1466086" cy="246221"/>
          </a:xfrm>
          <a:prstGeom prst="rect">
            <a:avLst/>
          </a:prstGeom>
          <a:solidFill>
            <a:schemeClr val="tx2">
              <a:lumMod val="20000"/>
              <a:lumOff val="80000"/>
            </a:schemeClr>
          </a:solidFill>
        </p:spPr>
        <p:txBody>
          <a:bodyPr wrap="square" rtlCol="0">
            <a:spAutoFit/>
          </a:bodyPr>
          <a:lstStyle/>
          <a:p>
            <a:r>
              <a:rPr lang="en-US" sz="1000" b="1" dirty="0">
                <a:latin typeface="Arial Black" panose="020B0A04020102020204" pitchFamily="34" charset="0"/>
              </a:rPr>
              <a:t>2019 Form PTR-1</a:t>
            </a:r>
          </a:p>
        </p:txBody>
      </p:sp>
      <p:sp>
        <p:nvSpPr>
          <p:cNvPr id="3" name="Date Placeholder 2">
            <a:extLst>
              <a:ext uri="{FF2B5EF4-FFF2-40B4-BE49-F238E27FC236}">
                <a16:creationId xmlns:a16="http://schemas.microsoft.com/office/drawing/2014/main" id="{5E717669-53E1-458B-8F54-55027F552378}"/>
              </a:ext>
            </a:extLst>
          </p:cNvPr>
          <p:cNvSpPr>
            <a:spLocks noGrp="1"/>
          </p:cNvSpPr>
          <p:nvPr>
            <p:ph type="dt" sz="half" idx="10"/>
          </p:nvPr>
        </p:nvSpPr>
        <p:spPr/>
        <p:txBody>
          <a:bodyPr/>
          <a:lstStyle/>
          <a:p>
            <a:r>
              <a:rPr lang="en-US"/>
              <a:t>11-23-2020 v1.0</a:t>
            </a:r>
          </a:p>
        </p:txBody>
      </p:sp>
      <p:sp>
        <p:nvSpPr>
          <p:cNvPr id="8" name="Footer Placeholder 7">
            <a:extLst>
              <a:ext uri="{FF2B5EF4-FFF2-40B4-BE49-F238E27FC236}">
                <a16:creationId xmlns:a16="http://schemas.microsoft.com/office/drawing/2014/main" id="{47C088A3-CBB4-4311-9AD3-0DBB2EDE0B9B}"/>
              </a:ext>
            </a:extLst>
          </p:cNvPr>
          <p:cNvSpPr>
            <a:spLocks noGrp="1"/>
          </p:cNvSpPr>
          <p:nvPr>
            <p:ph type="ftr" sz="quarter" idx="3"/>
          </p:nvPr>
        </p:nvSpPr>
        <p:spPr/>
        <p:txBody>
          <a:bodyPr/>
          <a:lstStyle/>
          <a:p>
            <a:r>
              <a:rPr lang="en-US"/>
              <a:t>NJ Adv NJ Property Tax Relief Programs</a:t>
            </a:r>
          </a:p>
        </p:txBody>
      </p:sp>
    </p:spTree>
    <p:extLst>
      <p:ext uri="{BB962C8B-B14F-4D97-AF65-F5344CB8AC3E}">
        <p14:creationId xmlns:p14="http://schemas.microsoft.com/office/powerpoint/2010/main" val="501503328"/>
      </p:ext>
    </p:extLst>
  </p:cSld>
  <p:clrMapOvr>
    <a:masterClrMapping/>
  </p:clrMapOvr>
  <p:transition advTm="150997"/>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5" name="Title 1"/>
          <p:cNvSpPr>
            <a:spLocks noGrp="1"/>
          </p:cNvSpPr>
          <p:nvPr>
            <p:ph type="title"/>
          </p:nvPr>
        </p:nvSpPr>
        <p:spPr/>
        <p:txBody>
          <a:bodyPr>
            <a:normAutofit/>
          </a:bodyPr>
          <a:lstStyle/>
          <a:p>
            <a:r>
              <a:rPr lang="en-US" altLang="en-US" dirty="0"/>
              <a:t>PTR Process for Person Turning 65 in 2019 </a:t>
            </a:r>
          </a:p>
        </p:txBody>
      </p:sp>
      <p:sp>
        <p:nvSpPr>
          <p:cNvPr id="366596" name="Content Placeholder 2"/>
          <p:cNvSpPr>
            <a:spLocks noGrp="1"/>
          </p:cNvSpPr>
          <p:nvPr>
            <p:ph idx="1"/>
          </p:nvPr>
        </p:nvSpPr>
        <p:spPr>
          <a:xfrm>
            <a:off x="1546089" y="1345474"/>
            <a:ext cx="8785266" cy="5360126"/>
          </a:xfrm>
        </p:spPr>
        <p:txBody>
          <a:bodyPr>
            <a:normAutofit fontScale="70000" lnSpcReduction="20000"/>
          </a:bodyPr>
          <a:lstStyle/>
          <a:p>
            <a:r>
              <a:rPr lang="en-US" altLang="en-US" dirty="0"/>
              <a:t> Would file 2020 PTR-1 in early 2021  </a:t>
            </a:r>
          </a:p>
          <a:p>
            <a:pPr lvl="1"/>
            <a:r>
              <a:rPr lang="en-US" altLang="en-US" dirty="0"/>
              <a:t>PTR-1 available online at NJ Division of Taxation website</a:t>
            </a:r>
          </a:p>
          <a:p>
            <a:pPr lvl="1"/>
            <a:r>
              <a:rPr lang="en-US" altLang="en-US" dirty="0"/>
              <a:t>Applicant would include info for 2019 and 2020 on PTR-1</a:t>
            </a:r>
          </a:p>
          <a:p>
            <a:pPr lvl="1"/>
            <a:r>
              <a:rPr lang="en-US" altLang="en-US" dirty="0"/>
              <a:t>2019 would become person’s Base Year amount (first year eligible)</a:t>
            </a:r>
          </a:p>
          <a:p>
            <a:pPr lvl="1"/>
            <a:r>
              <a:rPr lang="en-US" altLang="en-US" dirty="0"/>
              <a:t>Amount of PTR check received in 2021 would be 2020 property tax amount minus 2019 Base Year amount</a:t>
            </a:r>
          </a:p>
          <a:p>
            <a:r>
              <a:rPr lang="en-US" altLang="en-US" dirty="0"/>
              <a:t> Would file PTR-2 in subsequent years</a:t>
            </a:r>
          </a:p>
          <a:p>
            <a:pPr lvl="1"/>
            <a:r>
              <a:rPr lang="en-US" altLang="en-US" dirty="0"/>
              <a:t>PTR-2 not available online – must use copy mailed to applicant by NJ with pre-printed info (Name, Address, Base Year amount)</a:t>
            </a:r>
          </a:p>
          <a:p>
            <a:pPr lvl="1"/>
            <a:r>
              <a:rPr lang="en-US" altLang="en-US" dirty="0"/>
              <a:t>Applicant would only include info for 1 year on PTR-2 </a:t>
            </a:r>
          </a:p>
          <a:p>
            <a:pPr lvl="1"/>
            <a:r>
              <a:rPr lang="en-US" altLang="en-US" dirty="0"/>
              <a:t>Amount of PTR check would be property taxes for year of application minus 2019 Base Year amount</a:t>
            </a:r>
          </a:p>
          <a:p>
            <a:pPr marL="576262" lvl="1" indent="0">
              <a:buNone/>
            </a:pPr>
            <a:r>
              <a:rPr lang="en-US" altLang="en-US" u="sng" dirty="0"/>
              <a:t>Note:</a:t>
            </a:r>
            <a:r>
              <a:rPr lang="en-US" altLang="en-US" dirty="0"/>
              <a:t>  If PTR-2 shows not eligible in any subsequent year, must wait 2 years and start over </a:t>
            </a:r>
          </a:p>
          <a:p>
            <a:pPr lvl="2"/>
            <a:r>
              <a:rPr lang="en-US" altLang="en-US" dirty="0"/>
              <a:t>File PTR-1 again to establish new (higher) base year</a:t>
            </a:r>
          </a:p>
          <a:p>
            <a:pPr>
              <a:buNone/>
            </a:pPr>
            <a:endParaRPr lang="en-US" altLang="en-US" dirty="0"/>
          </a:p>
          <a:p>
            <a:endParaRPr lang="en-US" altLang="en-US" dirty="0"/>
          </a:p>
        </p:txBody>
      </p:sp>
      <p:sp>
        <p:nvSpPr>
          <p:cNvPr id="366597" name="Slide Number Placeholder 5"/>
          <p:cNvSpPr txBox="1">
            <a:spLocks noGrp="1"/>
          </p:cNvSpPr>
          <p:nvPr/>
        </p:nvSpPr>
        <p:spPr bwMode="auto">
          <a:xfrm>
            <a:off x="8305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8EF95CEF-0744-43F2-A6FC-6EE55697D145}" type="slidenum">
              <a:rPr lang="en-US" altLang="en-US" sz="1000">
                <a:solidFill>
                  <a:srgbClr val="000000"/>
                </a:solidFill>
              </a:rPr>
              <a:pPr algn="r" eaLnBrk="1" hangingPunct="1">
                <a:spcBef>
                  <a:spcPct val="0"/>
                </a:spcBef>
                <a:buClrTx/>
                <a:buSzTx/>
                <a:buFontTx/>
                <a:buNone/>
              </a:pPr>
              <a:t>15</a:t>
            </a:fld>
            <a:endParaRPr lang="en-US" altLang="en-US" sz="1000" dirty="0">
              <a:solidFill>
                <a:srgbClr val="000000"/>
              </a:solidFill>
            </a:endParaRPr>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dirty="0"/>
          </a:p>
        </p:txBody>
      </p:sp>
      <p:sp>
        <p:nvSpPr>
          <p:cNvPr id="2" name="Date Placeholder 1">
            <a:extLst>
              <a:ext uri="{FF2B5EF4-FFF2-40B4-BE49-F238E27FC236}">
                <a16:creationId xmlns:a16="http://schemas.microsoft.com/office/drawing/2014/main" id="{48416A06-6AD6-403E-8CEA-111857BE5C44}"/>
              </a:ext>
            </a:extLst>
          </p:cNvPr>
          <p:cNvSpPr>
            <a:spLocks noGrp="1"/>
          </p:cNvSpPr>
          <p:nvPr>
            <p:ph type="dt" sz="half" idx="10"/>
          </p:nvPr>
        </p:nvSpPr>
        <p:spPr/>
        <p:txBody>
          <a:bodyPr/>
          <a:lstStyle/>
          <a:p>
            <a:r>
              <a:rPr lang="en-US"/>
              <a:t>11-23-2020 v1.0</a:t>
            </a:r>
          </a:p>
        </p:txBody>
      </p:sp>
      <p:sp>
        <p:nvSpPr>
          <p:cNvPr id="5" name="Footer Placeholder 4">
            <a:extLst>
              <a:ext uri="{FF2B5EF4-FFF2-40B4-BE49-F238E27FC236}">
                <a16:creationId xmlns:a16="http://schemas.microsoft.com/office/drawing/2014/main" id="{BF90F0E8-C9B1-4318-AAFD-96BF422FB998}"/>
              </a:ext>
            </a:extLst>
          </p:cNvPr>
          <p:cNvSpPr>
            <a:spLocks noGrp="1"/>
          </p:cNvSpPr>
          <p:nvPr>
            <p:ph type="ftr" sz="quarter" idx="3"/>
          </p:nvPr>
        </p:nvSpPr>
        <p:spPr/>
        <p:txBody>
          <a:bodyPr/>
          <a:lstStyle/>
          <a:p>
            <a:r>
              <a:rPr lang="en-US"/>
              <a:t>NJ Adv NJ Property Tax Relief Programs</a:t>
            </a:r>
          </a:p>
        </p:txBody>
      </p:sp>
    </p:spTree>
    <p:extLst>
      <p:ext uri="{BB962C8B-B14F-4D97-AF65-F5344CB8AC3E}">
        <p14:creationId xmlns:p14="http://schemas.microsoft.com/office/powerpoint/2010/main" val="2966169728"/>
      </p:ext>
    </p:extLst>
  </p:cSld>
  <p:clrMapOvr>
    <a:masterClrMapping/>
  </p:clrMapOvr>
  <p:transition advTm="301333"/>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BC450-71E5-44C7-B668-AA294DAE0F15}"/>
              </a:ext>
            </a:extLst>
          </p:cNvPr>
          <p:cNvSpPr>
            <a:spLocks noGrp="1"/>
          </p:cNvSpPr>
          <p:nvPr>
            <p:ph type="title"/>
          </p:nvPr>
        </p:nvSpPr>
        <p:spPr/>
        <p:txBody>
          <a:bodyPr/>
          <a:lstStyle/>
          <a:p>
            <a:r>
              <a:rPr lang="en-US" dirty="0"/>
              <a:t>Documentation Required for PTR-1</a:t>
            </a:r>
          </a:p>
        </p:txBody>
      </p:sp>
      <p:sp>
        <p:nvSpPr>
          <p:cNvPr id="3" name="Content Placeholder 2">
            <a:extLst>
              <a:ext uri="{FF2B5EF4-FFF2-40B4-BE49-F238E27FC236}">
                <a16:creationId xmlns:a16="http://schemas.microsoft.com/office/drawing/2014/main" id="{985F3992-527F-49DA-A331-DDAC579C4D09}"/>
              </a:ext>
            </a:extLst>
          </p:cNvPr>
          <p:cNvSpPr>
            <a:spLocks noGrp="1"/>
          </p:cNvSpPr>
          <p:nvPr>
            <p:ph idx="1"/>
          </p:nvPr>
        </p:nvSpPr>
        <p:spPr/>
        <p:txBody>
          <a:bodyPr/>
          <a:lstStyle/>
          <a:p>
            <a:r>
              <a:rPr lang="en-US" dirty="0"/>
              <a:t>For PTR-1, must include copies of the following with the application:</a:t>
            </a:r>
          </a:p>
          <a:p>
            <a:pPr lvl="1"/>
            <a:r>
              <a:rPr lang="en-US" dirty="0"/>
              <a:t>Proof of age (driver’s license, birth certification, or church records     OR</a:t>
            </a:r>
          </a:p>
          <a:p>
            <a:pPr lvl="1"/>
            <a:r>
              <a:rPr lang="en-US" dirty="0"/>
              <a:t>Proof of disability (SSA Award letter)</a:t>
            </a:r>
          </a:p>
          <a:p>
            <a:pPr lvl="1"/>
            <a:r>
              <a:rPr lang="en-US" dirty="0"/>
              <a:t>Proof that property taxes or mobile home fees were paid</a:t>
            </a:r>
          </a:p>
          <a:p>
            <a:pPr lvl="2"/>
            <a:r>
              <a:rPr lang="en-US" dirty="0"/>
              <a:t>PTR-1a for homeowners – signed by local tax collector</a:t>
            </a:r>
          </a:p>
          <a:p>
            <a:pPr lvl="2"/>
            <a:r>
              <a:rPr lang="en-US" dirty="0"/>
              <a:t>PTR-1b for mobile homeowners – signed by site manager</a:t>
            </a:r>
          </a:p>
        </p:txBody>
      </p:sp>
      <p:sp>
        <p:nvSpPr>
          <p:cNvPr id="4" name="Date Placeholder 3">
            <a:extLst>
              <a:ext uri="{FF2B5EF4-FFF2-40B4-BE49-F238E27FC236}">
                <a16:creationId xmlns:a16="http://schemas.microsoft.com/office/drawing/2014/main" id="{B69B20DE-3286-4B63-9659-720E9296C18F}"/>
              </a:ext>
            </a:extLst>
          </p:cNvPr>
          <p:cNvSpPr>
            <a:spLocks noGrp="1"/>
          </p:cNvSpPr>
          <p:nvPr>
            <p:ph type="dt" sz="half" idx="10"/>
          </p:nvPr>
        </p:nvSpPr>
        <p:spPr/>
        <p:txBody>
          <a:bodyPr/>
          <a:lstStyle/>
          <a:p>
            <a:r>
              <a:rPr lang="en-US"/>
              <a:t>11-23-2020 v1.0</a:t>
            </a:r>
          </a:p>
        </p:txBody>
      </p:sp>
      <p:sp>
        <p:nvSpPr>
          <p:cNvPr id="5" name="Slide Number Placeholder 4">
            <a:extLst>
              <a:ext uri="{FF2B5EF4-FFF2-40B4-BE49-F238E27FC236}">
                <a16:creationId xmlns:a16="http://schemas.microsoft.com/office/drawing/2014/main" id="{34F51493-A0C1-4E95-BE6D-0134A4F46FB0}"/>
              </a:ext>
            </a:extLst>
          </p:cNvPr>
          <p:cNvSpPr>
            <a:spLocks noGrp="1"/>
          </p:cNvSpPr>
          <p:nvPr>
            <p:ph type="sldNum" sz="quarter" idx="11"/>
          </p:nvPr>
        </p:nvSpPr>
        <p:spPr/>
        <p:txBody>
          <a:bodyPr/>
          <a:lstStyle/>
          <a:p>
            <a:fld id="{2C11E525-5F38-465A-8629-C9A7F80AF012}" type="slidenum">
              <a:rPr lang="en-US" smtClean="0"/>
              <a:t>16</a:t>
            </a:fld>
            <a:endParaRPr lang="en-US"/>
          </a:p>
        </p:txBody>
      </p:sp>
      <p:sp>
        <p:nvSpPr>
          <p:cNvPr id="6" name="Footer Placeholder 5">
            <a:extLst>
              <a:ext uri="{FF2B5EF4-FFF2-40B4-BE49-F238E27FC236}">
                <a16:creationId xmlns:a16="http://schemas.microsoft.com/office/drawing/2014/main" id="{1A9FDA7B-1F9B-4EB6-BECF-C39EA7EDDDDC}"/>
              </a:ext>
            </a:extLst>
          </p:cNvPr>
          <p:cNvSpPr>
            <a:spLocks noGrp="1"/>
          </p:cNvSpPr>
          <p:nvPr>
            <p:ph type="ftr" sz="quarter" idx="3"/>
          </p:nvPr>
        </p:nvSpPr>
        <p:spPr/>
        <p:txBody>
          <a:bodyPr/>
          <a:lstStyle/>
          <a:p>
            <a:r>
              <a:rPr lang="en-US"/>
              <a:t>NJ Adv NJ Property Tax Relief Programs</a:t>
            </a:r>
          </a:p>
        </p:txBody>
      </p:sp>
    </p:spTree>
    <p:extLst>
      <p:ext uri="{BB962C8B-B14F-4D97-AF65-F5344CB8AC3E}">
        <p14:creationId xmlns:p14="http://schemas.microsoft.com/office/powerpoint/2010/main" val="1399174133"/>
      </p:ext>
    </p:extLst>
  </p:cSld>
  <p:clrMapOvr>
    <a:masterClrMapping/>
  </p:clrMapOvr>
  <p:transition advTm="1623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BC450-71E5-44C7-B668-AA294DAE0F15}"/>
              </a:ext>
            </a:extLst>
          </p:cNvPr>
          <p:cNvSpPr>
            <a:spLocks noGrp="1"/>
          </p:cNvSpPr>
          <p:nvPr>
            <p:ph type="title"/>
          </p:nvPr>
        </p:nvSpPr>
        <p:spPr/>
        <p:txBody>
          <a:bodyPr/>
          <a:lstStyle/>
          <a:p>
            <a:r>
              <a:rPr lang="en-US" dirty="0"/>
              <a:t>Documentation Required for PTR-2</a:t>
            </a:r>
          </a:p>
        </p:txBody>
      </p:sp>
      <p:sp>
        <p:nvSpPr>
          <p:cNvPr id="3" name="Content Placeholder 2">
            <a:extLst>
              <a:ext uri="{FF2B5EF4-FFF2-40B4-BE49-F238E27FC236}">
                <a16:creationId xmlns:a16="http://schemas.microsoft.com/office/drawing/2014/main" id="{985F3992-527F-49DA-A331-DDAC579C4D09}"/>
              </a:ext>
            </a:extLst>
          </p:cNvPr>
          <p:cNvSpPr>
            <a:spLocks noGrp="1"/>
          </p:cNvSpPr>
          <p:nvPr>
            <p:ph idx="1"/>
          </p:nvPr>
        </p:nvSpPr>
        <p:spPr/>
        <p:txBody>
          <a:bodyPr>
            <a:normAutofit/>
          </a:bodyPr>
          <a:lstStyle/>
          <a:p>
            <a:r>
              <a:rPr lang="en-US" dirty="0"/>
              <a:t>For PTR-2, must include with the application:</a:t>
            </a:r>
          </a:p>
          <a:p>
            <a:pPr lvl="1"/>
            <a:r>
              <a:rPr lang="en-US" dirty="0"/>
              <a:t>Proof that property taxes or mobile home fees were paid</a:t>
            </a:r>
          </a:p>
          <a:p>
            <a:pPr lvl="2"/>
            <a:r>
              <a:rPr lang="en-US" dirty="0"/>
              <a:t>PTR-2a for homeowners – signed by local tax collector</a:t>
            </a:r>
          </a:p>
          <a:p>
            <a:pPr lvl="2"/>
            <a:r>
              <a:rPr lang="en-US" dirty="0"/>
              <a:t>PTR-2b for mobile homeowners – signed by site manager</a:t>
            </a:r>
          </a:p>
          <a:p>
            <a:r>
              <a:rPr lang="en-US" dirty="0"/>
              <a:t>PTR is paid as a check sent in the mail</a:t>
            </a:r>
          </a:p>
          <a:p>
            <a:r>
              <a:rPr lang="en-US" dirty="0">
                <a:solidFill>
                  <a:srgbClr val="001132"/>
                </a:solidFill>
              </a:rPr>
              <a:t>Details on completing the PTR application covered in separate module</a:t>
            </a:r>
          </a:p>
          <a:p>
            <a:endParaRPr lang="en-US" dirty="0"/>
          </a:p>
        </p:txBody>
      </p:sp>
      <p:sp>
        <p:nvSpPr>
          <p:cNvPr id="4" name="Date Placeholder 3">
            <a:extLst>
              <a:ext uri="{FF2B5EF4-FFF2-40B4-BE49-F238E27FC236}">
                <a16:creationId xmlns:a16="http://schemas.microsoft.com/office/drawing/2014/main" id="{B69B20DE-3286-4B63-9659-720E9296C18F}"/>
              </a:ext>
            </a:extLst>
          </p:cNvPr>
          <p:cNvSpPr>
            <a:spLocks noGrp="1"/>
          </p:cNvSpPr>
          <p:nvPr>
            <p:ph type="dt" sz="half" idx="10"/>
          </p:nvPr>
        </p:nvSpPr>
        <p:spPr/>
        <p:txBody>
          <a:bodyPr/>
          <a:lstStyle/>
          <a:p>
            <a:r>
              <a:rPr lang="en-US"/>
              <a:t>11-23-2020 v1.0</a:t>
            </a:r>
          </a:p>
        </p:txBody>
      </p:sp>
      <p:sp>
        <p:nvSpPr>
          <p:cNvPr id="5" name="Slide Number Placeholder 4">
            <a:extLst>
              <a:ext uri="{FF2B5EF4-FFF2-40B4-BE49-F238E27FC236}">
                <a16:creationId xmlns:a16="http://schemas.microsoft.com/office/drawing/2014/main" id="{34F51493-A0C1-4E95-BE6D-0134A4F46FB0}"/>
              </a:ext>
            </a:extLst>
          </p:cNvPr>
          <p:cNvSpPr>
            <a:spLocks noGrp="1"/>
          </p:cNvSpPr>
          <p:nvPr>
            <p:ph type="sldNum" sz="quarter" idx="11"/>
          </p:nvPr>
        </p:nvSpPr>
        <p:spPr/>
        <p:txBody>
          <a:bodyPr/>
          <a:lstStyle/>
          <a:p>
            <a:fld id="{2C11E525-5F38-465A-8629-C9A7F80AF012}" type="slidenum">
              <a:rPr lang="en-US" smtClean="0"/>
              <a:t>17</a:t>
            </a:fld>
            <a:endParaRPr lang="en-US"/>
          </a:p>
        </p:txBody>
      </p:sp>
      <p:sp>
        <p:nvSpPr>
          <p:cNvPr id="6" name="Footer Placeholder 5">
            <a:extLst>
              <a:ext uri="{FF2B5EF4-FFF2-40B4-BE49-F238E27FC236}">
                <a16:creationId xmlns:a16="http://schemas.microsoft.com/office/drawing/2014/main" id="{1A9FDA7B-1F9B-4EB6-BECF-C39EA7EDDDDC}"/>
              </a:ext>
            </a:extLst>
          </p:cNvPr>
          <p:cNvSpPr>
            <a:spLocks noGrp="1"/>
          </p:cNvSpPr>
          <p:nvPr>
            <p:ph type="ftr" sz="quarter" idx="3"/>
          </p:nvPr>
        </p:nvSpPr>
        <p:spPr/>
        <p:txBody>
          <a:bodyPr/>
          <a:lstStyle/>
          <a:p>
            <a:r>
              <a:rPr lang="en-US"/>
              <a:t>NJ Adv NJ Property Tax Relief Programs</a:t>
            </a:r>
          </a:p>
        </p:txBody>
      </p:sp>
    </p:spTree>
    <p:extLst>
      <p:ext uri="{BB962C8B-B14F-4D97-AF65-F5344CB8AC3E}">
        <p14:creationId xmlns:p14="http://schemas.microsoft.com/office/powerpoint/2010/main" val="3597978766"/>
      </p:ext>
    </p:extLst>
  </p:cSld>
  <p:clrMapOvr>
    <a:masterClrMapping/>
  </p:clrMapOvr>
  <p:transition advTm="79115"/>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5" name="Title 1"/>
          <p:cNvSpPr>
            <a:spLocks noGrp="1"/>
          </p:cNvSpPr>
          <p:nvPr>
            <p:ph type="title"/>
          </p:nvPr>
        </p:nvSpPr>
        <p:spPr/>
        <p:txBody>
          <a:bodyPr>
            <a:normAutofit/>
          </a:bodyPr>
          <a:lstStyle/>
          <a:p>
            <a:r>
              <a:rPr lang="en-US" altLang="en-US" dirty="0"/>
              <a:t>Applicant Missed Filing for PTR</a:t>
            </a:r>
          </a:p>
        </p:txBody>
      </p:sp>
      <p:sp>
        <p:nvSpPr>
          <p:cNvPr id="366596" name="Content Placeholder 2"/>
          <p:cNvSpPr>
            <a:spLocks noGrp="1"/>
          </p:cNvSpPr>
          <p:nvPr>
            <p:ph idx="1"/>
          </p:nvPr>
        </p:nvSpPr>
        <p:spPr>
          <a:xfrm>
            <a:off x="1719617" y="1524000"/>
            <a:ext cx="8993875" cy="4876800"/>
          </a:xfrm>
        </p:spPr>
        <p:txBody>
          <a:bodyPr>
            <a:normAutofit/>
          </a:bodyPr>
          <a:lstStyle/>
          <a:p>
            <a:r>
              <a:rPr lang="en-US" dirty="0"/>
              <a:t>If applicant did not apply for PTR when first eligible or missed a year, then applicant can file an application for a prior year</a:t>
            </a:r>
          </a:p>
          <a:p>
            <a:pPr lvl="1"/>
            <a:r>
              <a:rPr lang="en-US" dirty="0"/>
              <a:t>Although PTR checks will not be issued for the prior years since filing deadline was missed, this could allow taxpayer to claim a lower base year amount</a:t>
            </a:r>
          </a:p>
          <a:p>
            <a:pPr lvl="1"/>
            <a:r>
              <a:rPr lang="en-US" dirty="0"/>
              <a:t>Refer taxpayer to the PTR hotline for assistance</a:t>
            </a:r>
            <a:endParaRPr lang="en-US" dirty="0">
              <a:solidFill>
                <a:srgbClr val="001132"/>
              </a:solidFill>
            </a:endParaRPr>
          </a:p>
          <a:p>
            <a:pPr>
              <a:buNone/>
            </a:pPr>
            <a:endParaRPr lang="en-US" altLang="en-US" dirty="0"/>
          </a:p>
          <a:p>
            <a:endParaRPr lang="en-US" altLang="en-US" dirty="0"/>
          </a:p>
        </p:txBody>
      </p:sp>
      <p:sp>
        <p:nvSpPr>
          <p:cNvPr id="366597" name="Slide Number Placeholder 5"/>
          <p:cNvSpPr txBox="1">
            <a:spLocks noGrp="1"/>
          </p:cNvSpPr>
          <p:nvPr/>
        </p:nvSpPr>
        <p:spPr bwMode="auto">
          <a:xfrm>
            <a:off x="8305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8EF95CEF-0744-43F2-A6FC-6EE55697D145}" type="slidenum">
              <a:rPr lang="en-US" altLang="en-US" sz="1000">
                <a:solidFill>
                  <a:srgbClr val="000000"/>
                </a:solidFill>
              </a:rPr>
              <a:pPr algn="r" eaLnBrk="1" hangingPunct="1">
                <a:spcBef>
                  <a:spcPct val="0"/>
                </a:spcBef>
                <a:buClrTx/>
                <a:buSzTx/>
                <a:buFontTx/>
                <a:buNone/>
              </a:pPr>
              <a:t>18</a:t>
            </a:fld>
            <a:endParaRPr lang="en-US" altLang="en-US" sz="1000" dirty="0">
              <a:solidFill>
                <a:srgbClr val="000000"/>
              </a:solidFill>
            </a:endParaRPr>
          </a:p>
        </p:txBody>
      </p:sp>
      <p:sp>
        <p:nvSpPr>
          <p:cNvPr id="4" name="Slide Number Placeholder 3"/>
          <p:cNvSpPr>
            <a:spLocks noGrp="1"/>
          </p:cNvSpPr>
          <p:nvPr>
            <p:ph type="sldNum" sz="quarter" idx="11"/>
          </p:nvPr>
        </p:nvSpPr>
        <p:spPr/>
        <p:txBody>
          <a:bodyPr/>
          <a:lstStyle/>
          <a:p>
            <a:fld id="{251E97C6-B5EA-4059-8D5E-F0990EFE7977}" type="slidenum">
              <a:rPr lang="en-US" smtClean="0"/>
              <a:pPr/>
              <a:t>18</a:t>
            </a:fld>
            <a:endParaRPr lang="en-US" dirty="0"/>
          </a:p>
        </p:txBody>
      </p:sp>
      <p:sp>
        <p:nvSpPr>
          <p:cNvPr id="2" name="Date Placeholder 1">
            <a:extLst>
              <a:ext uri="{FF2B5EF4-FFF2-40B4-BE49-F238E27FC236}">
                <a16:creationId xmlns:a16="http://schemas.microsoft.com/office/drawing/2014/main" id="{67A4CD43-BC84-44E4-BA55-B066F9334FCC}"/>
              </a:ext>
            </a:extLst>
          </p:cNvPr>
          <p:cNvSpPr>
            <a:spLocks noGrp="1"/>
          </p:cNvSpPr>
          <p:nvPr>
            <p:ph type="dt" sz="half" idx="10"/>
          </p:nvPr>
        </p:nvSpPr>
        <p:spPr/>
        <p:txBody>
          <a:bodyPr/>
          <a:lstStyle/>
          <a:p>
            <a:r>
              <a:rPr lang="en-US"/>
              <a:t>11-23-2020 v1.0</a:t>
            </a:r>
          </a:p>
        </p:txBody>
      </p:sp>
      <p:sp>
        <p:nvSpPr>
          <p:cNvPr id="5" name="Footer Placeholder 4">
            <a:extLst>
              <a:ext uri="{FF2B5EF4-FFF2-40B4-BE49-F238E27FC236}">
                <a16:creationId xmlns:a16="http://schemas.microsoft.com/office/drawing/2014/main" id="{02882F72-50A2-4984-B3DF-5F92CA22D041}"/>
              </a:ext>
            </a:extLst>
          </p:cNvPr>
          <p:cNvSpPr>
            <a:spLocks noGrp="1"/>
          </p:cNvSpPr>
          <p:nvPr>
            <p:ph type="ftr" sz="quarter" idx="3"/>
          </p:nvPr>
        </p:nvSpPr>
        <p:spPr/>
        <p:txBody>
          <a:bodyPr/>
          <a:lstStyle/>
          <a:p>
            <a:r>
              <a:rPr lang="en-US"/>
              <a:t>NJ Adv NJ Property Tax Relief Programs</a:t>
            </a:r>
          </a:p>
        </p:txBody>
      </p:sp>
    </p:spTree>
    <p:extLst>
      <p:ext uri="{BB962C8B-B14F-4D97-AF65-F5344CB8AC3E}">
        <p14:creationId xmlns:p14="http://schemas.microsoft.com/office/powerpoint/2010/main" val="1410930592"/>
      </p:ext>
    </p:extLst>
  </p:cSld>
  <p:clrMapOvr>
    <a:masterClrMapping/>
  </p:clrMapOvr>
  <p:transition advTm="80056"/>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3C9FB6E-36C6-455B-B2BB-5185886E5996}"/>
              </a:ext>
            </a:extLst>
          </p:cNvPr>
          <p:cNvSpPr>
            <a:spLocks noGrp="1"/>
          </p:cNvSpPr>
          <p:nvPr>
            <p:ph type="subTitle" idx="1"/>
          </p:nvPr>
        </p:nvSpPr>
        <p:spPr/>
        <p:txBody>
          <a:bodyPr/>
          <a:lstStyle/>
          <a:p>
            <a:endParaRPr lang="en-US"/>
          </a:p>
        </p:txBody>
      </p:sp>
      <p:sp>
        <p:nvSpPr>
          <p:cNvPr id="3" name="Title 2">
            <a:extLst>
              <a:ext uri="{FF2B5EF4-FFF2-40B4-BE49-F238E27FC236}">
                <a16:creationId xmlns:a16="http://schemas.microsoft.com/office/drawing/2014/main" id="{CD5B5A0D-8DF9-4337-818F-0D63234A3F39}"/>
              </a:ext>
            </a:extLst>
          </p:cNvPr>
          <p:cNvSpPr>
            <a:spLocks noGrp="1"/>
          </p:cNvSpPr>
          <p:nvPr>
            <p:ph type="title"/>
          </p:nvPr>
        </p:nvSpPr>
        <p:spPr/>
        <p:txBody>
          <a:bodyPr/>
          <a:lstStyle/>
          <a:p>
            <a:r>
              <a:rPr lang="en-US" dirty="0"/>
              <a:t>Property Tax Deduction for Senior Citizens/Disabled Persons </a:t>
            </a:r>
          </a:p>
        </p:txBody>
      </p:sp>
      <p:sp>
        <p:nvSpPr>
          <p:cNvPr id="4" name="Date Placeholder 3">
            <a:extLst>
              <a:ext uri="{FF2B5EF4-FFF2-40B4-BE49-F238E27FC236}">
                <a16:creationId xmlns:a16="http://schemas.microsoft.com/office/drawing/2014/main" id="{1C1F5E61-8692-4F49-9C9F-9F1397EA7B0B}"/>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418BD32F-A521-49F2-9CC1-393AF18E7691}"/>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29E78023-4990-4086-96F7-A87F21933BEC}"/>
              </a:ext>
            </a:extLst>
          </p:cNvPr>
          <p:cNvSpPr>
            <a:spLocks noGrp="1"/>
          </p:cNvSpPr>
          <p:nvPr>
            <p:ph type="sldNum" sz="quarter" idx="4"/>
          </p:nvPr>
        </p:nvSpPr>
        <p:spPr/>
        <p:txBody>
          <a:bodyPr/>
          <a:lstStyle/>
          <a:p>
            <a:pPr>
              <a:defRPr/>
            </a:pPr>
            <a:fld id="{0C71C609-0F0D-4841-9F2F-030B3379F104}" type="slidenum">
              <a:rPr lang="en-US" altLang="en-US" smtClean="0"/>
              <a:pPr>
                <a:defRPr/>
              </a:pPr>
              <a:t>19</a:t>
            </a:fld>
            <a:endParaRPr lang="en-US" altLang="en-US" dirty="0"/>
          </a:p>
        </p:txBody>
      </p:sp>
    </p:spTree>
    <p:extLst>
      <p:ext uri="{BB962C8B-B14F-4D97-AF65-F5344CB8AC3E}">
        <p14:creationId xmlns:p14="http://schemas.microsoft.com/office/powerpoint/2010/main" val="1352006411"/>
      </p:ext>
    </p:extLst>
  </p:cSld>
  <p:clrMapOvr>
    <a:masterClrMapping/>
  </p:clrMapOvr>
  <mc:AlternateContent xmlns:mc="http://schemas.openxmlformats.org/markup-compatibility/2006" xmlns:p14="http://schemas.microsoft.com/office/powerpoint/2010/main">
    <mc:Choice Requires="p14">
      <p:transition spd="slow" p14:dur="2000" advTm="12155"/>
    </mc:Choice>
    <mc:Fallback xmlns="">
      <p:transition spd="slow" advTm="1215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normAutofit/>
          </a:bodyPr>
          <a:lstStyle/>
          <a:p>
            <a:r>
              <a:rPr lang="en-US" altLang="en-US" dirty="0"/>
              <a:t>NJ Property Tax Relief Programs</a:t>
            </a:r>
          </a:p>
        </p:txBody>
      </p:sp>
      <p:sp>
        <p:nvSpPr>
          <p:cNvPr id="352259" name="Rectangle 3"/>
          <p:cNvSpPr>
            <a:spLocks noGrp="1" noChangeArrowheads="1"/>
          </p:cNvSpPr>
          <p:nvPr>
            <p:ph idx="1"/>
          </p:nvPr>
        </p:nvSpPr>
        <p:spPr/>
        <p:txBody>
          <a:bodyPr>
            <a:normAutofit fontScale="85000" lnSpcReduction="20000"/>
          </a:bodyPr>
          <a:lstStyle/>
          <a:p>
            <a:r>
              <a:rPr lang="en-US" altLang="en-US" dirty="0"/>
              <a:t> </a:t>
            </a:r>
            <a:r>
              <a:rPr lang="en-US" altLang="en-US" sz="3100" dirty="0">
                <a:latin typeface="Arial" panose="020B0604020202020204" pitchFamily="34" charset="0"/>
                <a:cs typeface="Arial" panose="020B0604020202020204" pitchFamily="34" charset="0"/>
              </a:rPr>
              <a:t>Property Tax Deduction/Credit</a:t>
            </a:r>
          </a:p>
          <a:p>
            <a:r>
              <a:rPr lang="en-US" altLang="en-US" sz="3100" dirty="0">
                <a:latin typeface="Arial" panose="020B0604020202020204" pitchFamily="34" charset="0"/>
                <a:cs typeface="Arial" panose="020B0604020202020204" pitchFamily="34" charset="0"/>
              </a:rPr>
              <a:t> Homestead Benefit</a:t>
            </a:r>
          </a:p>
          <a:p>
            <a:r>
              <a:rPr lang="en-US" altLang="en-US" sz="3100" dirty="0">
                <a:latin typeface="Arial" panose="020B0604020202020204" pitchFamily="34" charset="0"/>
                <a:cs typeface="Arial" panose="020B0604020202020204" pitchFamily="34" charset="0"/>
              </a:rPr>
              <a:t> Property Tax Reimbursement (PTR)</a:t>
            </a:r>
          </a:p>
          <a:p>
            <a:pPr lvl="1"/>
            <a:r>
              <a:rPr lang="en-US" altLang="en-US" sz="3100" dirty="0">
                <a:latin typeface="Arial" panose="020B0604020202020204" pitchFamily="34" charset="0"/>
                <a:cs typeface="Arial" panose="020B0604020202020204" pitchFamily="34" charset="0"/>
              </a:rPr>
              <a:t> aka Senior Freeze</a:t>
            </a:r>
          </a:p>
          <a:p>
            <a:r>
              <a:rPr lang="en-US" altLang="en-US" sz="3100" dirty="0">
                <a:latin typeface="Arial" panose="020B0604020202020204" pitchFamily="34" charset="0"/>
                <a:cs typeface="Arial" panose="020B0604020202020204" pitchFamily="34" charset="0"/>
              </a:rPr>
              <a:t> Other</a:t>
            </a:r>
          </a:p>
          <a:p>
            <a:pPr lvl="1"/>
            <a:r>
              <a:rPr lang="en-US" altLang="en-US" sz="3100" dirty="0">
                <a:latin typeface="Arial" panose="020B0604020202020204" pitchFamily="34" charset="0"/>
                <a:cs typeface="Arial" panose="020B0604020202020204" pitchFamily="34" charset="0"/>
              </a:rPr>
              <a:t> Deduction for Senior Citizens/Disabled</a:t>
            </a:r>
          </a:p>
          <a:p>
            <a:pPr lvl="1"/>
            <a:r>
              <a:rPr lang="en-US" altLang="en-US" sz="3100" dirty="0">
                <a:latin typeface="Arial" panose="020B0604020202020204" pitchFamily="34" charset="0"/>
                <a:cs typeface="Arial" panose="020B0604020202020204" pitchFamily="34" charset="0"/>
              </a:rPr>
              <a:t> Deduction for Veterans</a:t>
            </a:r>
          </a:p>
          <a:p>
            <a:pPr lvl="1"/>
            <a:r>
              <a:rPr lang="en-US" altLang="en-US" sz="3100" dirty="0">
                <a:latin typeface="Arial" panose="020B0604020202020204" pitchFamily="34" charset="0"/>
                <a:cs typeface="Arial" panose="020B0604020202020204" pitchFamily="34" charset="0"/>
              </a:rPr>
              <a:t> Exemption for Disabled Veterans</a:t>
            </a:r>
          </a:p>
          <a:p>
            <a:pPr lvl="1"/>
            <a:endParaRPr lang="en-US" altLang="en-US" dirty="0"/>
          </a:p>
          <a:p>
            <a:pPr lvl="1"/>
            <a:endParaRPr lang="en-US" altLang="en-US" dirty="0"/>
          </a:p>
          <a:p>
            <a:endParaRPr lang="en-US" altLang="en-US" dirty="0"/>
          </a:p>
          <a:p>
            <a:endParaRPr lang="en-US" alt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dirty="0"/>
          </a:p>
        </p:txBody>
      </p:sp>
      <p:sp>
        <p:nvSpPr>
          <p:cNvPr id="3" name="Date Placeholder 2">
            <a:extLst>
              <a:ext uri="{FF2B5EF4-FFF2-40B4-BE49-F238E27FC236}">
                <a16:creationId xmlns:a16="http://schemas.microsoft.com/office/drawing/2014/main" id="{5203DA9D-D2EB-4874-86C0-C7C951476536}"/>
              </a:ext>
            </a:extLst>
          </p:cNvPr>
          <p:cNvSpPr>
            <a:spLocks noGrp="1"/>
          </p:cNvSpPr>
          <p:nvPr>
            <p:ph type="dt" sz="half" idx="10"/>
          </p:nvPr>
        </p:nvSpPr>
        <p:spPr/>
        <p:txBody>
          <a:bodyPr/>
          <a:lstStyle/>
          <a:p>
            <a:r>
              <a:rPr lang="en-US"/>
              <a:t>11-23-2020 v1.0</a:t>
            </a:r>
          </a:p>
        </p:txBody>
      </p:sp>
      <p:sp>
        <p:nvSpPr>
          <p:cNvPr id="5" name="Footer Placeholder 4">
            <a:extLst>
              <a:ext uri="{FF2B5EF4-FFF2-40B4-BE49-F238E27FC236}">
                <a16:creationId xmlns:a16="http://schemas.microsoft.com/office/drawing/2014/main" id="{1AA14BDA-4B96-4EF6-A84F-D100F8F4385C}"/>
              </a:ext>
            </a:extLst>
          </p:cNvPr>
          <p:cNvSpPr>
            <a:spLocks noGrp="1"/>
          </p:cNvSpPr>
          <p:nvPr>
            <p:ph type="ftr" sz="quarter" idx="3"/>
          </p:nvPr>
        </p:nvSpPr>
        <p:spPr/>
        <p:txBody>
          <a:bodyPr/>
          <a:lstStyle/>
          <a:p>
            <a:r>
              <a:rPr lang="en-US"/>
              <a:t>NJ Adv NJ Property Tax Relief Programs</a:t>
            </a:r>
          </a:p>
        </p:txBody>
      </p:sp>
    </p:spTree>
    <p:extLst>
      <p:ext uri="{BB962C8B-B14F-4D97-AF65-F5344CB8AC3E}">
        <p14:creationId xmlns:p14="http://schemas.microsoft.com/office/powerpoint/2010/main" val="3092689296"/>
      </p:ext>
    </p:extLst>
  </p:cSld>
  <p:clrMapOvr>
    <a:masterClrMapping/>
  </p:clrMapOvr>
  <p:transition advTm="63576"/>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DBBAEE-5FF0-4C29-9E39-6FACE6FC432E}"/>
              </a:ext>
            </a:extLst>
          </p:cNvPr>
          <p:cNvSpPr>
            <a:spLocks noGrp="1"/>
          </p:cNvSpPr>
          <p:nvPr>
            <p:ph sz="quarter" idx="12"/>
          </p:nvPr>
        </p:nvSpPr>
        <p:spPr>
          <a:xfrm>
            <a:off x="1278833" y="1447800"/>
            <a:ext cx="9753600" cy="4724400"/>
          </a:xfrm>
        </p:spPr>
        <p:txBody>
          <a:bodyPr>
            <a:normAutofit fontScale="55000" lnSpcReduction="20000"/>
          </a:bodyPr>
          <a:lstStyle/>
          <a:p>
            <a:r>
              <a:rPr lang="en-US" dirty="0"/>
              <a:t>Reasonably anticipate that annual income will not exceed $10,000</a:t>
            </a:r>
          </a:p>
          <a:p>
            <a:pPr lvl="1"/>
            <a:r>
              <a:rPr lang="en-US" dirty="0"/>
              <a:t>Can exclude SS </a:t>
            </a:r>
            <a:r>
              <a:rPr lang="en-US" b="1" dirty="0"/>
              <a:t>OR</a:t>
            </a:r>
            <a:r>
              <a:rPr lang="en-US" dirty="0"/>
              <a:t> Federal government retirement/disability pension </a:t>
            </a:r>
            <a:r>
              <a:rPr lang="en-US" b="1" dirty="0"/>
              <a:t>OR</a:t>
            </a:r>
            <a:r>
              <a:rPr lang="en-US" dirty="0"/>
              <a:t> other governments’ retirement/ disability pension</a:t>
            </a:r>
          </a:p>
          <a:p>
            <a:r>
              <a:rPr lang="en-US" dirty="0"/>
              <a:t>As of October 1 of pre-tax year:</a:t>
            </a:r>
          </a:p>
          <a:p>
            <a:pPr lvl="1"/>
            <a:r>
              <a:rPr lang="en-US" dirty="0"/>
              <a:t>NJ citizen</a:t>
            </a:r>
          </a:p>
          <a:p>
            <a:pPr lvl="1"/>
            <a:r>
              <a:rPr lang="en-US" dirty="0"/>
              <a:t>Resident of NJ for at least one year immediately prior to October 1</a:t>
            </a:r>
          </a:p>
          <a:p>
            <a:pPr lvl="1"/>
            <a:r>
              <a:rPr lang="en-US" dirty="0"/>
              <a:t>Wholly or partially own property being claimed</a:t>
            </a:r>
          </a:p>
          <a:p>
            <a:pPr lvl="1"/>
            <a:r>
              <a:rPr lang="en-US" dirty="0"/>
              <a:t>Occupy dwelling as principal residence</a:t>
            </a:r>
          </a:p>
          <a:p>
            <a:r>
              <a:rPr lang="en-US" dirty="0"/>
              <a:t>As of December 31 of pre-tax year:</a:t>
            </a:r>
          </a:p>
          <a:p>
            <a:pPr lvl="1"/>
            <a:r>
              <a:rPr lang="en-US" dirty="0"/>
              <a:t>65 or older </a:t>
            </a:r>
            <a:r>
              <a:rPr lang="en-US" b="1" dirty="0"/>
              <a:t>OR </a:t>
            </a:r>
            <a:r>
              <a:rPr lang="en-US" dirty="0"/>
              <a:t>permanently and totally disabled (per doctor, SSA Disability, or NJ Commission for Blind)</a:t>
            </a:r>
          </a:p>
          <a:p>
            <a:r>
              <a:rPr lang="en-US" dirty="0"/>
              <a:t>For surviving spouse of person who was receiving Senior Citizen/Disabled deduction at time of death:</a:t>
            </a:r>
          </a:p>
          <a:p>
            <a:pPr lvl="1"/>
            <a:r>
              <a:rPr lang="en-US" dirty="0"/>
              <a:t>Had not remarried as of October 1 of pre-tax year</a:t>
            </a:r>
          </a:p>
          <a:p>
            <a:pPr lvl="1"/>
            <a:r>
              <a:rPr lang="en-US" dirty="0"/>
              <a:t>55 or older as of December 31 and also at the time of spouse’s death</a:t>
            </a:r>
          </a:p>
        </p:txBody>
      </p:sp>
      <p:sp>
        <p:nvSpPr>
          <p:cNvPr id="3" name="Title 2">
            <a:extLst>
              <a:ext uri="{FF2B5EF4-FFF2-40B4-BE49-F238E27FC236}">
                <a16:creationId xmlns:a16="http://schemas.microsoft.com/office/drawing/2014/main" id="{A318BBC5-8448-4E59-B538-4848F6E81301}"/>
              </a:ext>
            </a:extLst>
          </p:cNvPr>
          <p:cNvSpPr>
            <a:spLocks noGrp="1"/>
          </p:cNvSpPr>
          <p:nvPr>
            <p:ph type="title"/>
          </p:nvPr>
        </p:nvSpPr>
        <p:spPr>
          <a:xfrm>
            <a:off x="1066803" y="28835"/>
            <a:ext cx="10058397" cy="1143000"/>
          </a:xfrm>
        </p:spPr>
        <p:txBody>
          <a:bodyPr>
            <a:normAutofit fontScale="90000"/>
          </a:bodyPr>
          <a:lstStyle/>
          <a:p>
            <a:r>
              <a:rPr lang="en-US" dirty="0"/>
              <a:t>Eligibility Requirements for Property Tax Deduction for Senior Citizens/Disabled Persons </a:t>
            </a:r>
          </a:p>
        </p:txBody>
      </p:sp>
      <p:sp>
        <p:nvSpPr>
          <p:cNvPr id="4" name="Date Placeholder 3">
            <a:extLst>
              <a:ext uri="{FF2B5EF4-FFF2-40B4-BE49-F238E27FC236}">
                <a16:creationId xmlns:a16="http://schemas.microsoft.com/office/drawing/2014/main" id="{DB7A8E2D-F2DA-4825-A029-2EF51B0F64DA}"/>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246473DE-B356-44CC-BA89-8EF8CA1D2C67}"/>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F0A9E7D7-725A-4F2D-A196-36E0A0FCEDA1}"/>
              </a:ext>
            </a:extLst>
          </p:cNvPr>
          <p:cNvSpPr>
            <a:spLocks noGrp="1"/>
          </p:cNvSpPr>
          <p:nvPr>
            <p:ph type="sldNum" sz="quarter" idx="4"/>
          </p:nvPr>
        </p:nvSpPr>
        <p:spPr/>
        <p:txBody>
          <a:bodyPr/>
          <a:lstStyle/>
          <a:p>
            <a:pPr>
              <a:defRPr/>
            </a:pPr>
            <a:fld id="{0C71C609-0F0D-4841-9F2F-030B3379F104}" type="slidenum">
              <a:rPr lang="en-US" altLang="en-US" smtClean="0"/>
              <a:pPr>
                <a:defRPr/>
              </a:pPr>
              <a:t>20</a:t>
            </a:fld>
            <a:endParaRPr lang="en-US" altLang="en-US" dirty="0"/>
          </a:p>
        </p:txBody>
      </p:sp>
    </p:spTree>
    <p:extLst>
      <p:ext uri="{BB962C8B-B14F-4D97-AF65-F5344CB8AC3E}">
        <p14:creationId xmlns:p14="http://schemas.microsoft.com/office/powerpoint/2010/main" val="4016025605"/>
      </p:ext>
    </p:extLst>
  </p:cSld>
  <p:clrMapOvr>
    <a:masterClrMapping/>
  </p:clrMapOvr>
  <mc:AlternateContent xmlns:mc="http://schemas.openxmlformats.org/markup-compatibility/2006" xmlns:p14="http://schemas.microsoft.com/office/powerpoint/2010/main">
    <mc:Choice Requires="p14">
      <p:transition spd="slow" p14:dur="2000" advTm="168909"/>
    </mc:Choice>
    <mc:Fallback xmlns="">
      <p:transition spd="slow" advTm="168909"/>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20FBE9-5E3B-464C-B674-786D067E3449}"/>
              </a:ext>
            </a:extLst>
          </p:cNvPr>
          <p:cNvSpPr>
            <a:spLocks noGrp="1"/>
          </p:cNvSpPr>
          <p:nvPr>
            <p:ph sz="quarter" idx="12"/>
          </p:nvPr>
        </p:nvSpPr>
        <p:spPr>
          <a:xfrm>
            <a:off x="1278833" y="1600200"/>
            <a:ext cx="9753600" cy="4343399"/>
          </a:xfrm>
        </p:spPr>
        <p:txBody>
          <a:bodyPr>
            <a:normAutofit fontScale="70000" lnSpcReduction="20000"/>
          </a:bodyPr>
          <a:lstStyle/>
          <a:p>
            <a:r>
              <a:rPr lang="en-US" dirty="0"/>
              <a:t>$250 deduction </a:t>
            </a:r>
          </a:p>
          <a:p>
            <a:pPr lvl="1"/>
            <a:r>
              <a:rPr lang="en-US" dirty="0"/>
              <a:t>Shown as a credit on property tax bill</a:t>
            </a:r>
          </a:p>
          <a:p>
            <a:r>
              <a:rPr lang="en-US" dirty="0"/>
              <a:t>Administered by local municipality</a:t>
            </a:r>
          </a:p>
          <a:p>
            <a:r>
              <a:rPr lang="en-US" dirty="0"/>
              <a:t>Can apply from October 1 – December 31 of pretax year with tax assessor or from January 1 – December 31 of calendar tax year with tax collector</a:t>
            </a:r>
          </a:p>
          <a:p>
            <a:r>
              <a:rPr lang="en-US" dirty="0"/>
              <a:t>Municipality may require proof of age, disability, home ownership, residency, and death certificate (if filing as surviving spouse)</a:t>
            </a:r>
          </a:p>
          <a:p>
            <a:r>
              <a:rPr lang="en-US" dirty="0"/>
              <a:t>Must file a form by March 1 of following year to reaffirm that income was &lt;/= $10,000 for year and that anticipated income will remain under limit</a:t>
            </a:r>
          </a:p>
        </p:txBody>
      </p:sp>
      <p:sp>
        <p:nvSpPr>
          <p:cNvPr id="3" name="Title 2">
            <a:extLst>
              <a:ext uri="{FF2B5EF4-FFF2-40B4-BE49-F238E27FC236}">
                <a16:creationId xmlns:a16="http://schemas.microsoft.com/office/drawing/2014/main" id="{8238F930-7E9B-4326-85F8-AD4FB6DE04BF}"/>
              </a:ext>
            </a:extLst>
          </p:cNvPr>
          <p:cNvSpPr>
            <a:spLocks noGrp="1"/>
          </p:cNvSpPr>
          <p:nvPr>
            <p:ph type="title"/>
          </p:nvPr>
        </p:nvSpPr>
        <p:spPr/>
        <p:txBody>
          <a:bodyPr>
            <a:normAutofit fontScale="90000"/>
          </a:bodyPr>
          <a:lstStyle/>
          <a:p>
            <a:r>
              <a:rPr lang="en-US" dirty="0"/>
              <a:t>Senior Citizens/Disabled Persons Property Tax Deduction</a:t>
            </a:r>
          </a:p>
        </p:txBody>
      </p:sp>
      <p:sp>
        <p:nvSpPr>
          <p:cNvPr id="4" name="Date Placeholder 3">
            <a:extLst>
              <a:ext uri="{FF2B5EF4-FFF2-40B4-BE49-F238E27FC236}">
                <a16:creationId xmlns:a16="http://schemas.microsoft.com/office/drawing/2014/main" id="{AF2A85F4-646F-4410-A3EA-131D3CB14EF7}"/>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0BD2ACF8-3AC8-4F2B-A7D0-66E55DB786F8}"/>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669A9B19-CD2E-477A-BE80-112F7922F4BA}"/>
              </a:ext>
            </a:extLst>
          </p:cNvPr>
          <p:cNvSpPr>
            <a:spLocks noGrp="1"/>
          </p:cNvSpPr>
          <p:nvPr>
            <p:ph type="sldNum" sz="quarter" idx="4"/>
          </p:nvPr>
        </p:nvSpPr>
        <p:spPr/>
        <p:txBody>
          <a:bodyPr/>
          <a:lstStyle/>
          <a:p>
            <a:pPr>
              <a:defRPr/>
            </a:pPr>
            <a:fld id="{0C71C609-0F0D-4841-9F2F-030B3379F104}" type="slidenum">
              <a:rPr lang="en-US" altLang="en-US" smtClean="0"/>
              <a:pPr>
                <a:defRPr/>
              </a:pPr>
              <a:t>21</a:t>
            </a:fld>
            <a:endParaRPr lang="en-US" altLang="en-US" dirty="0"/>
          </a:p>
        </p:txBody>
      </p:sp>
    </p:spTree>
    <p:extLst>
      <p:ext uri="{BB962C8B-B14F-4D97-AF65-F5344CB8AC3E}">
        <p14:creationId xmlns:p14="http://schemas.microsoft.com/office/powerpoint/2010/main" val="3424245398"/>
      </p:ext>
    </p:extLst>
  </p:cSld>
  <p:clrMapOvr>
    <a:masterClrMapping/>
  </p:clrMapOvr>
  <mc:AlternateContent xmlns:mc="http://schemas.openxmlformats.org/markup-compatibility/2006" xmlns:p14="http://schemas.microsoft.com/office/powerpoint/2010/main">
    <mc:Choice Requires="p14">
      <p:transition spd="slow" p14:dur="2000" advTm="130238"/>
    </mc:Choice>
    <mc:Fallback xmlns="">
      <p:transition spd="slow" advTm="130238"/>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3C9FB6E-36C6-455B-B2BB-5185886E5996}"/>
              </a:ext>
            </a:extLst>
          </p:cNvPr>
          <p:cNvSpPr>
            <a:spLocks noGrp="1"/>
          </p:cNvSpPr>
          <p:nvPr>
            <p:ph type="subTitle" idx="1"/>
          </p:nvPr>
        </p:nvSpPr>
        <p:spPr/>
        <p:txBody>
          <a:bodyPr/>
          <a:lstStyle/>
          <a:p>
            <a:endParaRPr lang="en-US"/>
          </a:p>
        </p:txBody>
      </p:sp>
      <p:sp>
        <p:nvSpPr>
          <p:cNvPr id="3" name="Title 2">
            <a:extLst>
              <a:ext uri="{FF2B5EF4-FFF2-40B4-BE49-F238E27FC236}">
                <a16:creationId xmlns:a16="http://schemas.microsoft.com/office/drawing/2014/main" id="{CD5B5A0D-8DF9-4337-818F-0D63234A3F39}"/>
              </a:ext>
            </a:extLst>
          </p:cNvPr>
          <p:cNvSpPr>
            <a:spLocks noGrp="1"/>
          </p:cNvSpPr>
          <p:nvPr>
            <p:ph type="title"/>
          </p:nvPr>
        </p:nvSpPr>
        <p:spPr/>
        <p:txBody>
          <a:bodyPr/>
          <a:lstStyle/>
          <a:p>
            <a:r>
              <a:rPr lang="en-US" dirty="0"/>
              <a:t>Property Tax Deduction for Veterans</a:t>
            </a:r>
          </a:p>
        </p:txBody>
      </p:sp>
      <p:sp>
        <p:nvSpPr>
          <p:cNvPr id="4" name="Date Placeholder 3">
            <a:extLst>
              <a:ext uri="{FF2B5EF4-FFF2-40B4-BE49-F238E27FC236}">
                <a16:creationId xmlns:a16="http://schemas.microsoft.com/office/drawing/2014/main" id="{1C1F5E61-8692-4F49-9C9F-9F1397EA7B0B}"/>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418BD32F-A521-49F2-9CC1-393AF18E7691}"/>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29E78023-4990-4086-96F7-A87F21933BEC}"/>
              </a:ext>
            </a:extLst>
          </p:cNvPr>
          <p:cNvSpPr>
            <a:spLocks noGrp="1"/>
          </p:cNvSpPr>
          <p:nvPr>
            <p:ph type="sldNum" sz="quarter" idx="4"/>
          </p:nvPr>
        </p:nvSpPr>
        <p:spPr/>
        <p:txBody>
          <a:bodyPr/>
          <a:lstStyle/>
          <a:p>
            <a:pPr>
              <a:defRPr/>
            </a:pPr>
            <a:fld id="{0C71C609-0F0D-4841-9F2F-030B3379F104}" type="slidenum">
              <a:rPr lang="en-US" altLang="en-US" smtClean="0"/>
              <a:pPr>
                <a:defRPr/>
              </a:pPr>
              <a:t>22</a:t>
            </a:fld>
            <a:endParaRPr lang="en-US" altLang="en-US" dirty="0"/>
          </a:p>
        </p:txBody>
      </p:sp>
    </p:spTree>
    <p:extLst>
      <p:ext uri="{BB962C8B-B14F-4D97-AF65-F5344CB8AC3E}">
        <p14:creationId xmlns:p14="http://schemas.microsoft.com/office/powerpoint/2010/main" val="3517206185"/>
      </p:ext>
    </p:extLst>
  </p:cSld>
  <p:clrMapOvr>
    <a:masterClrMapping/>
  </p:clrMapOvr>
  <mc:AlternateContent xmlns:mc="http://schemas.openxmlformats.org/markup-compatibility/2006" xmlns:p14="http://schemas.microsoft.com/office/powerpoint/2010/main">
    <mc:Choice Requires="p14">
      <p:transition spd="slow" p14:dur="2000" advTm="9735"/>
    </mc:Choice>
    <mc:Fallback xmlns="">
      <p:transition spd="slow" advTm="9735"/>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DBBAEE-5FF0-4C29-9E39-6FACE6FC432E}"/>
              </a:ext>
            </a:extLst>
          </p:cNvPr>
          <p:cNvSpPr>
            <a:spLocks noGrp="1"/>
          </p:cNvSpPr>
          <p:nvPr>
            <p:ph sz="quarter" idx="12"/>
          </p:nvPr>
        </p:nvSpPr>
        <p:spPr>
          <a:xfrm>
            <a:off x="1278832" y="1447799"/>
            <a:ext cx="10227368" cy="4817506"/>
          </a:xfrm>
        </p:spPr>
        <p:txBody>
          <a:bodyPr>
            <a:normAutofit fontScale="62500" lnSpcReduction="20000"/>
          </a:bodyPr>
          <a:lstStyle/>
          <a:p>
            <a:r>
              <a:rPr lang="en-US" dirty="0"/>
              <a:t>For veteran:  As of October 1 of pre-tax year:</a:t>
            </a:r>
          </a:p>
          <a:p>
            <a:pPr lvl="1"/>
            <a:r>
              <a:rPr lang="en-US" dirty="0"/>
              <a:t>Honorably discharged veteran with active wartime service in U.S. Armed Forces</a:t>
            </a:r>
          </a:p>
          <a:p>
            <a:pPr lvl="2"/>
            <a:r>
              <a:rPr lang="en-US" dirty="0"/>
              <a:t>Service dates are specified for wartime periods</a:t>
            </a:r>
          </a:p>
          <a:p>
            <a:pPr lvl="1"/>
            <a:r>
              <a:rPr lang="en-US" dirty="0"/>
              <a:t>NJ citizen and resident</a:t>
            </a:r>
          </a:p>
          <a:p>
            <a:pPr lvl="1"/>
            <a:r>
              <a:rPr lang="en-US" dirty="0"/>
              <a:t>Wholly or partially own property being claimed </a:t>
            </a:r>
            <a:r>
              <a:rPr lang="en-US" b="1" dirty="0"/>
              <a:t>OR</a:t>
            </a:r>
            <a:r>
              <a:rPr lang="en-US" dirty="0"/>
              <a:t> a resident of continuing care retirement community that is not exempt from property taxes</a:t>
            </a:r>
          </a:p>
          <a:p>
            <a:r>
              <a:rPr lang="en-US" dirty="0"/>
              <a:t>For surviving spouse:</a:t>
            </a:r>
          </a:p>
          <a:p>
            <a:pPr lvl="1"/>
            <a:r>
              <a:rPr lang="en-US" dirty="0"/>
              <a:t>Had not remarried as of October 1 of pre-tax year</a:t>
            </a:r>
          </a:p>
          <a:p>
            <a:pPr lvl="1"/>
            <a:r>
              <a:rPr lang="en-US" dirty="0"/>
              <a:t>Citizen and resident of NJ as of October 1 of pre-tax year</a:t>
            </a:r>
          </a:p>
          <a:p>
            <a:pPr lvl="1"/>
            <a:r>
              <a:rPr lang="en-US" dirty="0"/>
              <a:t>Wholly or partially own property being claimed</a:t>
            </a:r>
          </a:p>
          <a:p>
            <a:pPr lvl="1"/>
            <a:r>
              <a:rPr lang="en-US" dirty="0"/>
              <a:t>Spouse was an honorably discharged veteran who had active wartime service and was a NJ citizen and resident at time of death    </a:t>
            </a:r>
            <a:r>
              <a:rPr lang="en-US" b="1" dirty="0"/>
              <a:t>OR</a:t>
            </a:r>
          </a:p>
          <a:p>
            <a:pPr marL="576262" lvl="1" indent="0">
              <a:buNone/>
            </a:pPr>
            <a:r>
              <a:rPr lang="en-US" dirty="0"/>
              <a:t>      Spouse of a serviceperson who died on wartime active duty and was a NJ citizen and </a:t>
            </a:r>
          </a:p>
          <a:p>
            <a:pPr marL="576262" lvl="1" indent="0">
              <a:buNone/>
            </a:pPr>
            <a:r>
              <a:rPr lang="en-US" dirty="0"/>
              <a:t>      resident at time of death</a:t>
            </a:r>
          </a:p>
        </p:txBody>
      </p:sp>
      <p:sp>
        <p:nvSpPr>
          <p:cNvPr id="3" name="Title 2">
            <a:extLst>
              <a:ext uri="{FF2B5EF4-FFF2-40B4-BE49-F238E27FC236}">
                <a16:creationId xmlns:a16="http://schemas.microsoft.com/office/drawing/2014/main" id="{A318BBC5-8448-4E59-B538-4848F6E81301}"/>
              </a:ext>
            </a:extLst>
          </p:cNvPr>
          <p:cNvSpPr>
            <a:spLocks noGrp="1"/>
          </p:cNvSpPr>
          <p:nvPr>
            <p:ph type="title"/>
          </p:nvPr>
        </p:nvSpPr>
        <p:spPr>
          <a:xfrm>
            <a:off x="1066803" y="28835"/>
            <a:ext cx="10058397" cy="1143000"/>
          </a:xfrm>
        </p:spPr>
        <p:txBody>
          <a:bodyPr>
            <a:normAutofit fontScale="90000"/>
          </a:bodyPr>
          <a:lstStyle/>
          <a:p>
            <a:r>
              <a:rPr lang="en-US" dirty="0"/>
              <a:t>Eligibility Requirements for Property Tax Deduction for Veterans </a:t>
            </a:r>
          </a:p>
        </p:txBody>
      </p:sp>
      <p:sp>
        <p:nvSpPr>
          <p:cNvPr id="4" name="Date Placeholder 3">
            <a:extLst>
              <a:ext uri="{FF2B5EF4-FFF2-40B4-BE49-F238E27FC236}">
                <a16:creationId xmlns:a16="http://schemas.microsoft.com/office/drawing/2014/main" id="{DB7A8E2D-F2DA-4825-A029-2EF51B0F64DA}"/>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246473DE-B356-44CC-BA89-8EF8CA1D2C67}"/>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F0A9E7D7-725A-4F2D-A196-36E0A0FCEDA1}"/>
              </a:ext>
            </a:extLst>
          </p:cNvPr>
          <p:cNvSpPr>
            <a:spLocks noGrp="1"/>
          </p:cNvSpPr>
          <p:nvPr>
            <p:ph type="sldNum" sz="quarter" idx="4"/>
          </p:nvPr>
        </p:nvSpPr>
        <p:spPr/>
        <p:txBody>
          <a:bodyPr/>
          <a:lstStyle/>
          <a:p>
            <a:pPr>
              <a:defRPr/>
            </a:pPr>
            <a:fld id="{0C71C609-0F0D-4841-9F2F-030B3379F104}" type="slidenum">
              <a:rPr lang="en-US" altLang="en-US" smtClean="0"/>
              <a:pPr>
                <a:defRPr/>
              </a:pPr>
              <a:t>23</a:t>
            </a:fld>
            <a:endParaRPr lang="en-US" altLang="en-US" dirty="0"/>
          </a:p>
        </p:txBody>
      </p:sp>
    </p:spTree>
    <p:extLst>
      <p:ext uri="{BB962C8B-B14F-4D97-AF65-F5344CB8AC3E}">
        <p14:creationId xmlns:p14="http://schemas.microsoft.com/office/powerpoint/2010/main" val="1151813250"/>
      </p:ext>
    </p:extLst>
  </p:cSld>
  <p:clrMapOvr>
    <a:masterClrMapping/>
  </p:clrMapOvr>
  <mc:AlternateContent xmlns:mc="http://schemas.openxmlformats.org/markup-compatibility/2006" xmlns:p14="http://schemas.microsoft.com/office/powerpoint/2010/main">
    <mc:Choice Requires="p14">
      <p:transition spd="slow" p14:dur="2000" advTm="151923"/>
    </mc:Choice>
    <mc:Fallback xmlns="">
      <p:transition spd="slow" advTm="151923"/>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20FBE9-5E3B-464C-B674-786D067E3449}"/>
              </a:ext>
            </a:extLst>
          </p:cNvPr>
          <p:cNvSpPr>
            <a:spLocks noGrp="1"/>
          </p:cNvSpPr>
          <p:nvPr>
            <p:ph sz="quarter" idx="12"/>
          </p:nvPr>
        </p:nvSpPr>
        <p:spPr/>
        <p:txBody>
          <a:bodyPr>
            <a:normAutofit fontScale="77500" lnSpcReduction="20000"/>
          </a:bodyPr>
          <a:lstStyle/>
          <a:p>
            <a:r>
              <a:rPr lang="en-US" dirty="0"/>
              <a:t>$250 deduction for veteran; another $250 deduction if spouse is also a veteran </a:t>
            </a:r>
          </a:p>
          <a:p>
            <a:pPr lvl="1"/>
            <a:r>
              <a:rPr lang="en-US" dirty="0"/>
              <a:t>Shown as a credit on property tax bill</a:t>
            </a:r>
          </a:p>
          <a:p>
            <a:r>
              <a:rPr lang="en-US" dirty="0"/>
              <a:t>Administered by local municipality</a:t>
            </a:r>
          </a:p>
          <a:p>
            <a:r>
              <a:rPr lang="en-US" dirty="0"/>
              <a:t>Can apply from October 1 – December 31 of pretax year with tax assessor or from January 1 – December 31 of calendar tax year with tax collector</a:t>
            </a:r>
          </a:p>
          <a:p>
            <a:r>
              <a:rPr lang="en-US" dirty="0"/>
              <a:t>Municipality may require proof of military service and honorable discharge, home ownership, residency, and death certificate (if filing as surviving spouse)</a:t>
            </a:r>
          </a:p>
        </p:txBody>
      </p:sp>
      <p:sp>
        <p:nvSpPr>
          <p:cNvPr id="3" name="Title 2">
            <a:extLst>
              <a:ext uri="{FF2B5EF4-FFF2-40B4-BE49-F238E27FC236}">
                <a16:creationId xmlns:a16="http://schemas.microsoft.com/office/drawing/2014/main" id="{8238F930-7E9B-4326-85F8-AD4FB6DE04BF}"/>
              </a:ext>
            </a:extLst>
          </p:cNvPr>
          <p:cNvSpPr>
            <a:spLocks noGrp="1"/>
          </p:cNvSpPr>
          <p:nvPr>
            <p:ph type="title"/>
          </p:nvPr>
        </p:nvSpPr>
        <p:spPr/>
        <p:txBody>
          <a:bodyPr>
            <a:normAutofit/>
          </a:bodyPr>
          <a:lstStyle/>
          <a:p>
            <a:r>
              <a:rPr lang="en-US" dirty="0"/>
              <a:t>Veteran Property Tax Deduction</a:t>
            </a:r>
          </a:p>
        </p:txBody>
      </p:sp>
      <p:sp>
        <p:nvSpPr>
          <p:cNvPr id="4" name="Date Placeholder 3">
            <a:extLst>
              <a:ext uri="{FF2B5EF4-FFF2-40B4-BE49-F238E27FC236}">
                <a16:creationId xmlns:a16="http://schemas.microsoft.com/office/drawing/2014/main" id="{AF2A85F4-646F-4410-A3EA-131D3CB14EF7}"/>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0BD2ACF8-3AC8-4F2B-A7D0-66E55DB786F8}"/>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669A9B19-CD2E-477A-BE80-112F7922F4BA}"/>
              </a:ext>
            </a:extLst>
          </p:cNvPr>
          <p:cNvSpPr>
            <a:spLocks noGrp="1"/>
          </p:cNvSpPr>
          <p:nvPr>
            <p:ph type="sldNum" sz="quarter" idx="4"/>
          </p:nvPr>
        </p:nvSpPr>
        <p:spPr/>
        <p:txBody>
          <a:bodyPr/>
          <a:lstStyle/>
          <a:p>
            <a:pPr>
              <a:defRPr/>
            </a:pPr>
            <a:fld id="{0C71C609-0F0D-4841-9F2F-030B3379F104}" type="slidenum">
              <a:rPr lang="en-US" altLang="en-US" smtClean="0"/>
              <a:pPr>
                <a:defRPr/>
              </a:pPr>
              <a:t>24</a:t>
            </a:fld>
            <a:endParaRPr lang="en-US" altLang="en-US" dirty="0"/>
          </a:p>
        </p:txBody>
      </p:sp>
    </p:spTree>
    <p:extLst>
      <p:ext uri="{BB962C8B-B14F-4D97-AF65-F5344CB8AC3E}">
        <p14:creationId xmlns:p14="http://schemas.microsoft.com/office/powerpoint/2010/main" val="223718150"/>
      </p:ext>
    </p:extLst>
  </p:cSld>
  <p:clrMapOvr>
    <a:masterClrMapping/>
  </p:clrMapOvr>
  <mc:AlternateContent xmlns:mc="http://schemas.openxmlformats.org/markup-compatibility/2006" xmlns:p14="http://schemas.microsoft.com/office/powerpoint/2010/main">
    <mc:Choice Requires="p14">
      <p:transition spd="slow" p14:dur="2000" advTm="84374"/>
    </mc:Choice>
    <mc:Fallback xmlns="">
      <p:transition spd="slow" advTm="84374"/>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3C9FB6E-36C6-455B-B2BB-5185886E5996}"/>
              </a:ext>
            </a:extLst>
          </p:cNvPr>
          <p:cNvSpPr>
            <a:spLocks noGrp="1"/>
          </p:cNvSpPr>
          <p:nvPr>
            <p:ph type="subTitle" idx="1"/>
          </p:nvPr>
        </p:nvSpPr>
        <p:spPr/>
        <p:txBody>
          <a:bodyPr/>
          <a:lstStyle/>
          <a:p>
            <a:endParaRPr lang="en-US"/>
          </a:p>
        </p:txBody>
      </p:sp>
      <p:sp>
        <p:nvSpPr>
          <p:cNvPr id="3" name="Title 2">
            <a:extLst>
              <a:ext uri="{FF2B5EF4-FFF2-40B4-BE49-F238E27FC236}">
                <a16:creationId xmlns:a16="http://schemas.microsoft.com/office/drawing/2014/main" id="{CD5B5A0D-8DF9-4337-818F-0D63234A3F39}"/>
              </a:ext>
            </a:extLst>
          </p:cNvPr>
          <p:cNvSpPr>
            <a:spLocks noGrp="1"/>
          </p:cNvSpPr>
          <p:nvPr>
            <p:ph type="title"/>
          </p:nvPr>
        </p:nvSpPr>
        <p:spPr/>
        <p:txBody>
          <a:bodyPr/>
          <a:lstStyle/>
          <a:p>
            <a:r>
              <a:rPr lang="en-US" dirty="0"/>
              <a:t>Property Tax Exemption for Disabled Veterans</a:t>
            </a:r>
          </a:p>
        </p:txBody>
      </p:sp>
      <p:sp>
        <p:nvSpPr>
          <p:cNvPr id="4" name="Date Placeholder 3">
            <a:extLst>
              <a:ext uri="{FF2B5EF4-FFF2-40B4-BE49-F238E27FC236}">
                <a16:creationId xmlns:a16="http://schemas.microsoft.com/office/drawing/2014/main" id="{1C1F5E61-8692-4F49-9C9F-9F1397EA7B0B}"/>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418BD32F-A521-49F2-9CC1-393AF18E7691}"/>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29E78023-4990-4086-96F7-A87F21933BEC}"/>
              </a:ext>
            </a:extLst>
          </p:cNvPr>
          <p:cNvSpPr>
            <a:spLocks noGrp="1"/>
          </p:cNvSpPr>
          <p:nvPr>
            <p:ph type="sldNum" sz="quarter" idx="4"/>
          </p:nvPr>
        </p:nvSpPr>
        <p:spPr/>
        <p:txBody>
          <a:bodyPr/>
          <a:lstStyle/>
          <a:p>
            <a:pPr>
              <a:defRPr/>
            </a:pPr>
            <a:fld id="{0C71C609-0F0D-4841-9F2F-030B3379F104}" type="slidenum">
              <a:rPr lang="en-US" altLang="en-US" smtClean="0"/>
              <a:pPr>
                <a:defRPr/>
              </a:pPr>
              <a:t>25</a:t>
            </a:fld>
            <a:endParaRPr lang="en-US" altLang="en-US" dirty="0"/>
          </a:p>
        </p:txBody>
      </p:sp>
    </p:spTree>
    <p:extLst>
      <p:ext uri="{BB962C8B-B14F-4D97-AF65-F5344CB8AC3E}">
        <p14:creationId xmlns:p14="http://schemas.microsoft.com/office/powerpoint/2010/main" val="651436585"/>
      </p:ext>
    </p:extLst>
  </p:cSld>
  <p:clrMapOvr>
    <a:masterClrMapping/>
  </p:clrMapOvr>
  <mc:AlternateContent xmlns:mc="http://schemas.openxmlformats.org/markup-compatibility/2006" xmlns:p14="http://schemas.microsoft.com/office/powerpoint/2010/main">
    <mc:Choice Requires="p14">
      <p:transition spd="slow" p14:dur="2000" advTm="15286"/>
    </mc:Choice>
    <mc:Fallback xmlns="">
      <p:transition spd="slow" advTm="1528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DBBAEE-5FF0-4C29-9E39-6FACE6FC432E}"/>
              </a:ext>
            </a:extLst>
          </p:cNvPr>
          <p:cNvSpPr>
            <a:spLocks noGrp="1"/>
          </p:cNvSpPr>
          <p:nvPr>
            <p:ph sz="quarter" idx="12"/>
          </p:nvPr>
        </p:nvSpPr>
        <p:spPr>
          <a:xfrm>
            <a:off x="1278832" y="1447799"/>
            <a:ext cx="10227368" cy="4817505"/>
          </a:xfrm>
        </p:spPr>
        <p:txBody>
          <a:bodyPr>
            <a:normAutofit/>
          </a:bodyPr>
          <a:lstStyle/>
          <a:p>
            <a:r>
              <a:rPr lang="en-US" dirty="0"/>
              <a:t>For veteran:  </a:t>
            </a:r>
          </a:p>
          <a:p>
            <a:pPr lvl="1"/>
            <a:r>
              <a:rPr lang="en-US" dirty="0"/>
              <a:t>Honorably discharged veteran with active wartime service in U.S. Armed Forces</a:t>
            </a:r>
          </a:p>
          <a:p>
            <a:pPr lvl="2"/>
            <a:r>
              <a:rPr lang="en-US" dirty="0"/>
              <a:t>Service dates are specified for wartime periods</a:t>
            </a:r>
          </a:p>
          <a:p>
            <a:pPr lvl="1"/>
            <a:r>
              <a:rPr lang="en-US" dirty="0"/>
              <a:t>Has VA certification of wartime service-connected disability</a:t>
            </a:r>
          </a:p>
          <a:p>
            <a:pPr lvl="1"/>
            <a:r>
              <a:rPr lang="en-US" dirty="0"/>
              <a:t>NJ citizen and resident</a:t>
            </a:r>
          </a:p>
          <a:p>
            <a:pPr lvl="1"/>
            <a:r>
              <a:rPr lang="en-US" dirty="0"/>
              <a:t>Wholly or partially owns property being claimed</a:t>
            </a:r>
          </a:p>
          <a:p>
            <a:pPr lvl="1"/>
            <a:r>
              <a:rPr lang="en-US" dirty="0"/>
              <a:t>Occupies dwelling as principal residence</a:t>
            </a:r>
          </a:p>
          <a:p>
            <a:pPr lvl="1"/>
            <a:endParaRPr lang="en-US" dirty="0"/>
          </a:p>
        </p:txBody>
      </p:sp>
      <p:sp>
        <p:nvSpPr>
          <p:cNvPr id="3" name="Title 2">
            <a:extLst>
              <a:ext uri="{FF2B5EF4-FFF2-40B4-BE49-F238E27FC236}">
                <a16:creationId xmlns:a16="http://schemas.microsoft.com/office/drawing/2014/main" id="{A318BBC5-8448-4E59-B538-4848F6E81301}"/>
              </a:ext>
            </a:extLst>
          </p:cNvPr>
          <p:cNvSpPr>
            <a:spLocks noGrp="1"/>
          </p:cNvSpPr>
          <p:nvPr>
            <p:ph type="title"/>
          </p:nvPr>
        </p:nvSpPr>
        <p:spPr>
          <a:xfrm>
            <a:off x="1066803" y="28835"/>
            <a:ext cx="10058397" cy="1143000"/>
          </a:xfrm>
        </p:spPr>
        <p:txBody>
          <a:bodyPr>
            <a:normAutofit fontScale="90000"/>
          </a:bodyPr>
          <a:lstStyle/>
          <a:p>
            <a:r>
              <a:rPr lang="en-US" dirty="0"/>
              <a:t>Eligibility Requirements for Disabled Veterans Exemption </a:t>
            </a:r>
          </a:p>
        </p:txBody>
      </p:sp>
      <p:sp>
        <p:nvSpPr>
          <p:cNvPr id="4" name="Date Placeholder 3">
            <a:extLst>
              <a:ext uri="{FF2B5EF4-FFF2-40B4-BE49-F238E27FC236}">
                <a16:creationId xmlns:a16="http://schemas.microsoft.com/office/drawing/2014/main" id="{DB7A8E2D-F2DA-4825-A029-2EF51B0F64DA}"/>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246473DE-B356-44CC-BA89-8EF8CA1D2C67}"/>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F0A9E7D7-725A-4F2D-A196-36E0A0FCEDA1}"/>
              </a:ext>
            </a:extLst>
          </p:cNvPr>
          <p:cNvSpPr>
            <a:spLocks noGrp="1"/>
          </p:cNvSpPr>
          <p:nvPr>
            <p:ph type="sldNum" sz="quarter" idx="4"/>
          </p:nvPr>
        </p:nvSpPr>
        <p:spPr/>
        <p:txBody>
          <a:bodyPr/>
          <a:lstStyle/>
          <a:p>
            <a:pPr>
              <a:defRPr/>
            </a:pPr>
            <a:fld id="{0C71C609-0F0D-4841-9F2F-030B3379F104}" type="slidenum">
              <a:rPr lang="en-US" altLang="en-US" smtClean="0"/>
              <a:pPr>
                <a:defRPr/>
              </a:pPr>
              <a:t>26</a:t>
            </a:fld>
            <a:endParaRPr lang="en-US" altLang="en-US" dirty="0"/>
          </a:p>
        </p:txBody>
      </p:sp>
    </p:spTree>
    <p:extLst>
      <p:ext uri="{BB962C8B-B14F-4D97-AF65-F5344CB8AC3E}">
        <p14:creationId xmlns:p14="http://schemas.microsoft.com/office/powerpoint/2010/main" val="781450064"/>
      </p:ext>
    </p:extLst>
  </p:cSld>
  <p:clrMapOvr>
    <a:masterClrMapping/>
  </p:clrMapOvr>
  <mc:AlternateContent xmlns:mc="http://schemas.openxmlformats.org/markup-compatibility/2006" xmlns:p14="http://schemas.microsoft.com/office/powerpoint/2010/main">
    <mc:Choice Requires="p14">
      <p:transition spd="slow" p14:dur="2000" advTm="89340"/>
    </mc:Choice>
    <mc:Fallback xmlns="">
      <p:transition spd="slow" advTm="8934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DBBAEE-5FF0-4C29-9E39-6FACE6FC432E}"/>
              </a:ext>
            </a:extLst>
          </p:cNvPr>
          <p:cNvSpPr>
            <a:spLocks noGrp="1"/>
          </p:cNvSpPr>
          <p:nvPr>
            <p:ph sz="quarter" idx="12"/>
          </p:nvPr>
        </p:nvSpPr>
        <p:spPr>
          <a:xfrm>
            <a:off x="1278832" y="1447799"/>
            <a:ext cx="10227368" cy="4817505"/>
          </a:xfrm>
        </p:spPr>
        <p:txBody>
          <a:bodyPr>
            <a:normAutofit fontScale="92500" lnSpcReduction="10000"/>
          </a:bodyPr>
          <a:lstStyle/>
          <a:p>
            <a:r>
              <a:rPr lang="en-US" dirty="0"/>
              <a:t>For surviving spouse:</a:t>
            </a:r>
          </a:p>
          <a:p>
            <a:pPr lvl="1"/>
            <a:r>
              <a:rPr lang="en-US" dirty="0"/>
              <a:t>Has not remarried </a:t>
            </a:r>
          </a:p>
          <a:p>
            <a:pPr lvl="1"/>
            <a:r>
              <a:rPr lang="en-US" dirty="0"/>
              <a:t>Citizen and resident of NJ</a:t>
            </a:r>
          </a:p>
          <a:p>
            <a:pPr lvl="1"/>
            <a:r>
              <a:rPr lang="en-US" dirty="0"/>
              <a:t>Wholly or partially owns dwelling being claimed</a:t>
            </a:r>
          </a:p>
          <a:p>
            <a:pPr lvl="1"/>
            <a:r>
              <a:rPr lang="en-US" dirty="0"/>
              <a:t>Occupies dwelling as principal residence</a:t>
            </a:r>
          </a:p>
          <a:p>
            <a:pPr lvl="1"/>
            <a:r>
              <a:rPr lang="en-US" dirty="0"/>
              <a:t>Deceased spouse was an honorably discharged veteran who had active wartime service or who died on active wartime service</a:t>
            </a:r>
          </a:p>
          <a:p>
            <a:pPr lvl="1"/>
            <a:r>
              <a:rPr lang="en-US" dirty="0"/>
              <a:t>Deceased spouse was a NJ citizen and resident at time of death</a:t>
            </a:r>
          </a:p>
          <a:p>
            <a:pPr lvl="1"/>
            <a:r>
              <a:rPr lang="en-US" dirty="0"/>
              <a:t>Deceased spouse had VA certification of wartime service-related disability</a:t>
            </a:r>
          </a:p>
        </p:txBody>
      </p:sp>
      <p:sp>
        <p:nvSpPr>
          <p:cNvPr id="3" name="Title 2">
            <a:extLst>
              <a:ext uri="{FF2B5EF4-FFF2-40B4-BE49-F238E27FC236}">
                <a16:creationId xmlns:a16="http://schemas.microsoft.com/office/drawing/2014/main" id="{A318BBC5-8448-4E59-B538-4848F6E81301}"/>
              </a:ext>
            </a:extLst>
          </p:cNvPr>
          <p:cNvSpPr>
            <a:spLocks noGrp="1"/>
          </p:cNvSpPr>
          <p:nvPr>
            <p:ph type="title"/>
          </p:nvPr>
        </p:nvSpPr>
        <p:spPr>
          <a:xfrm>
            <a:off x="1066803" y="28835"/>
            <a:ext cx="9372597" cy="1143000"/>
          </a:xfrm>
        </p:spPr>
        <p:txBody>
          <a:bodyPr>
            <a:normAutofit fontScale="90000"/>
          </a:bodyPr>
          <a:lstStyle/>
          <a:p>
            <a:r>
              <a:rPr lang="en-US" dirty="0"/>
              <a:t>Eligibility Requirements for Disabled Veterans Exemption </a:t>
            </a:r>
          </a:p>
        </p:txBody>
      </p:sp>
      <p:sp>
        <p:nvSpPr>
          <p:cNvPr id="4" name="Date Placeholder 3">
            <a:extLst>
              <a:ext uri="{FF2B5EF4-FFF2-40B4-BE49-F238E27FC236}">
                <a16:creationId xmlns:a16="http://schemas.microsoft.com/office/drawing/2014/main" id="{DB7A8E2D-F2DA-4825-A029-2EF51B0F64DA}"/>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246473DE-B356-44CC-BA89-8EF8CA1D2C67}"/>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F0A9E7D7-725A-4F2D-A196-36E0A0FCEDA1}"/>
              </a:ext>
            </a:extLst>
          </p:cNvPr>
          <p:cNvSpPr>
            <a:spLocks noGrp="1"/>
          </p:cNvSpPr>
          <p:nvPr>
            <p:ph type="sldNum" sz="quarter" idx="4"/>
          </p:nvPr>
        </p:nvSpPr>
        <p:spPr/>
        <p:txBody>
          <a:bodyPr/>
          <a:lstStyle/>
          <a:p>
            <a:pPr>
              <a:defRPr/>
            </a:pPr>
            <a:fld id="{0C71C609-0F0D-4841-9F2F-030B3379F104}" type="slidenum">
              <a:rPr lang="en-US" altLang="en-US" smtClean="0"/>
              <a:pPr>
                <a:defRPr/>
              </a:pPr>
              <a:t>27</a:t>
            </a:fld>
            <a:endParaRPr lang="en-US" altLang="en-US" dirty="0"/>
          </a:p>
        </p:txBody>
      </p:sp>
      <p:sp>
        <p:nvSpPr>
          <p:cNvPr id="7" name="TextBox 6">
            <a:extLst>
              <a:ext uri="{FF2B5EF4-FFF2-40B4-BE49-F238E27FC236}">
                <a16:creationId xmlns:a16="http://schemas.microsoft.com/office/drawing/2014/main" id="{16F67194-2FD3-4686-9F7F-ADDABB304231}"/>
              </a:ext>
            </a:extLst>
          </p:cNvPr>
          <p:cNvSpPr txBox="1"/>
          <p:nvPr/>
        </p:nvSpPr>
        <p:spPr>
          <a:xfrm>
            <a:off x="10773113" y="685800"/>
            <a:ext cx="704167" cy="338554"/>
          </a:xfrm>
          <a:prstGeom prst="rect">
            <a:avLst/>
          </a:prstGeom>
          <a:noFill/>
        </p:spPr>
        <p:txBody>
          <a:bodyPr wrap="none" rtlCol="0">
            <a:spAutoFit/>
          </a:bodyPr>
          <a:lstStyle/>
          <a:p>
            <a:r>
              <a:rPr lang="en-US" sz="1600" dirty="0">
                <a:solidFill>
                  <a:schemeClr val="bg1"/>
                </a:solidFill>
              </a:rPr>
              <a:t>cont’d</a:t>
            </a:r>
          </a:p>
        </p:txBody>
      </p:sp>
    </p:spTree>
    <p:extLst>
      <p:ext uri="{BB962C8B-B14F-4D97-AF65-F5344CB8AC3E}">
        <p14:creationId xmlns:p14="http://schemas.microsoft.com/office/powerpoint/2010/main" val="134349698"/>
      </p:ext>
    </p:extLst>
  </p:cSld>
  <p:clrMapOvr>
    <a:masterClrMapping/>
  </p:clrMapOvr>
  <mc:AlternateContent xmlns:mc="http://schemas.openxmlformats.org/markup-compatibility/2006" xmlns:p14="http://schemas.microsoft.com/office/powerpoint/2010/main">
    <mc:Choice Requires="p14">
      <p:transition spd="slow" p14:dur="2000" advTm="67038"/>
    </mc:Choice>
    <mc:Fallback xmlns="">
      <p:transition spd="slow" advTm="67038"/>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20FBE9-5E3B-464C-B674-786D067E3449}"/>
              </a:ext>
            </a:extLst>
          </p:cNvPr>
          <p:cNvSpPr>
            <a:spLocks noGrp="1"/>
          </p:cNvSpPr>
          <p:nvPr>
            <p:ph sz="quarter" idx="12"/>
          </p:nvPr>
        </p:nvSpPr>
        <p:spPr/>
        <p:txBody>
          <a:bodyPr>
            <a:normAutofit fontScale="92500" lnSpcReduction="20000"/>
          </a:bodyPr>
          <a:lstStyle/>
          <a:p>
            <a:r>
              <a:rPr lang="en-US" dirty="0"/>
              <a:t>Total exemption from property taxes</a:t>
            </a:r>
          </a:p>
          <a:p>
            <a:r>
              <a:rPr lang="en-US" dirty="0"/>
              <a:t>Administered by local municipality</a:t>
            </a:r>
          </a:p>
          <a:p>
            <a:r>
              <a:rPr lang="en-US" dirty="0"/>
              <a:t>Can apply at any time during tax year</a:t>
            </a:r>
          </a:p>
          <a:p>
            <a:pPr lvl="1"/>
            <a:r>
              <a:rPr lang="en-US" dirty="0"/>
              <a:t>Partial or prorated exemption for </a:t>
            </a:r>
            <a:r>
              <a:rPr lang="en-US"/>
              <a:t>remainer </a:t>
            </a:r>
            <a:r>
              <a:rPr lang="en-US" dirty="0"/>
              <a:t>of that tax year</a:t>
            </a:r>
          </a:p>
          <a:p>
            <a:r>
              <a:rPr lang="en-US" dirty="0"/>
              <a:t>Municipality may require proof of military service and honorable discharge, VA disability, home ownership, residency, and death certificate (if filing as surviving spouse)</a:t>
            </a:r>
          </a:p>
        </p:txBody>
      </p:sp>
      <p:sp>
        <p:nvSpPr>
          <p:cNvPr id="3" name="Title 2">
            <a:extLst>
              <a:ext uri="{FF2B5EF4-FFF2-40B4-BE49-F238E27FC236}">
                <a16:creationId xmlns:a16="http://schemas.microsoft.com/office/drawing/2014/main" id="{8238F930-7E9B-4326-85F8-AD4FB6DE04BF}"/>
              </a:ext>
            </a:extLst>
          </p:cNvPr>
          <p:cNvSpPr>
            <a:spLocks noGrp="1"/>
          </p:cNvSpPr>
          <p:nvPr>
            <p:ph type="title"/>
          </p:nvPr>
        </p:nvSpPr>
        <p:spPr/>
        <p:txBody>
          <a:bodyPr>
            <a:normAutofit/>
          </a:bodyPr>
          <a:lstStyle/>
          <a:p>
            <a:r>
              <a:rPr lang="en-US" dirty="0"/>
              <a:t>Disabled Veteran Property Tax Exemption</a:t>
            </a:r>
          </a:p>
        </p:txBody>
      </p:sp>
      <p:sp>
        <p:nvSpPr>
          <p:cNvPr id="4" name="Date Placeholder 3">
            <a:extLst>
              <a:ext uri="{FF2B5EF4-FFF2-40B4-BE49-F238E27FC236}">
                <a16:creationId xmlns:a16="http://schemas.microsoft.com/office/drawing/2014/main" id="{AF2A85F4-646F-4410-A3EA-131D3CB14EF7}"/>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0BD2ACF8-3AC8-4F2B-A7D0-66E55DB786F8}"/>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669A9B19-CD2E-477A-BE80-112F7922F4BA}"/>
              </a:ext>
            </a:extLst>
          </p:cNvPr>
          <p:cNvSpPr>
            <a:spLocks noGrp="1"/>
          </p:cNvSpPr>
          <p:nvPr>
            <p:ph type="sldNum" sz="quarter" idx="4"/>
          </p:nvPr>
        </p:nvSpPr>
        <p:spPr/>
        <p:txBody>
          <a:bodyPr/>
          <a:lstStyle/>
          <a:p>
            <a:pPr>
              <a:defRPr/>
            </a:pPr>
            <a:fld id="{0C71C609-0F0D-4841-9F2F-030B3379F104}" type="slidenum">
              <a:rPr lang="en-US" altLang="en-US" smtClean="0"/>
              <a:pPr>
                <a:defRPr/>
              </a:pPr>
              <a:t>28</a:t>
            </a:fld>
            <a:endParaRPr lang="en-US" altLang="en-US" dirty="0"/>
          </a:p>
        </p:txBody>
      </p:sp>
    </p:spTree>
    <p:extLst>
      <p:ext uri="{BB962C8B-B14F-4D97-AF65-F5344CB8AC3E}">
        <p14:creationId xmlns:p14="http://schemas.microsoft.com/office/powerpoint/2010/main" val="1580471119"/>
      </p:ext>
    </p:extLst>
  </p:cSld>
  <p:clrMapOvr>
    <a:masterClrMapping/>
  </p:clrMapOvr>
  <mc:AlternateContent xmlns:mc="http://schemas.openxmlformats.org/markup-compatibility/2006" xmlns:p14="http://schemas.microsoft.com/office/powerpoint/2010/main">
    <mc:Choice Requires="p14">
      <p:transition spd="slow" p14:dur="2000" advTm="72911"/>
    </mc:Choice>
    <mc:Fallback xmlns="">
      <p:transition spd="slow" advTm="7291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a:extLst>
              <a:ext uri="{FF2B5EF4-FFF2-40B4-BE49-F238E27FC236}">
                <a16:creationId xmlns:a16="http://schemas.microsoft.com/office/drawing/2014/main" id="{7CEEE108-80E3-4DDD-BD79-AA5C20575FE4}"/>
              </a:ext>
            </a:extLst>
          </p:cNvPr>
          <p:cNvSpPr>
            <a:spLocks noGrp="1"/>
          </p:cNvSpPr>
          <p:nvPr>
            <p:ph type="subTitle" idx="1"/>
          </p:nvPr>
        </p:nvSpPr>
        <p:spPr/>
        <p:txBody>
          <a:bodyPr/>
          <a:lstStyle/>
          <a:p>
            <a:endParaRPr lang="en-US"/>
          </a:p>
        </p:txBody>
      </p:sp>
      <p:sp>
        <p:nvSpPr>
          <p:cNvPr id="7" name="Title 6">
            <a:extLst>
              <a:ext uri="{FF2B5EF4-FFF2-40B4-BE49-F238E27FC236}">
                <a16:creationId xmlns:a16="http://schemas.microsoft.com/office/drawing/2014/main" id="{F43935F1-C058-4AC5-AB37-FDDEC46E4687}"/>
              </a:ext>
            </a:extLst>
          </p:cNvPr>
          <p:cNvSpPr>
            <a:spLocks noGrp="1"/>
          </p:cNvSpPr>
          <p:nvPr>
            <p:ph type="title"/>
          </p:nvPr>
        </p:nvSpPr>
        <p:spPr/>
        <p:txBody>
          <a:bodyPr/>
          <a:lstStyle/>
          <a:p>
            <a:r>
              <a:rPr lang="en-US" dirty="0"/>
              <a:t>Property Tax Deduction/Credit</a:t>
            </a:r>
          </a:p>
        </p:txBody>
      </p:sp>
      <p:sp>
        <p:nvSpPr>
          <p:cNvPr id="4" name="Date Placeholder 3">
            <a:extLst>
              <a:ext uri="{FF2B5EF4-FFF2-40B4-BE49-F238E27FC236}">
                <a16:creationId xmlns:a16="http://schemas.microsoft.com/office/drawing/2014/main" id="{1F0AACA9-4368-4EF8-9AAF-5C8A6FED1273}"/>
              </a:ext>
            </a:extLst>
          </p:cNvPr>
          <p:cNvSpPr>
            <a:spLocks noGrp="1"/>
          </p:cNvSpPr>
          <p:nvPr>
            <p:ph type="dt" sz="half" idx="2"/>
          </p:nvPr>
        </p:nvSpPr>
        <p:spPr/>
        <p:txBody>
          <a:bodyPr/>
          <a:lstStyle/>
          <a:p>
            <a:r>
              <a:rPr lang="en-US"/>
              <a:t>11-23-2020 v1.0</a:t>
            </a:r>
          </a:p>
        </p:txBody>
      </p:sp>
      <p:sp>
        <p:nvSpPr>
          <p:cNvPr id="6" name="Footer Placeholder 5">
            <a:extLst>
              <a:ext uri="{FF2B5EF4-FFF2-40B4-BE49-F238E27FC236}">
                <a16:creationId xmlns:a16="http://schemas.microsoft.com/office/drawing/2014/main" id="{56A1182F-5334-4BAC-A57C-B09DA93EAD9E}"/>
              </a:ext>
            </a:extLst>
          </p:cNvPr>
          <p:cNvSpPr>
            <a:spLocks noGrp="1"/>
          </p:cNvSpPr>
          <p:nvPr>
            <p:ph type="ftr" sz="quarter" idx="3"/>
          </p:nvPr>
        </p:nvSpPr>
        <p:spPr/>
        <p:txBody>
          <a:bodyPr/>
          <a:lstStyle/>
          <a:p>
            <a:r>
              <a:rPr lang="en-US"/>
              <a:t>NJ Adv NJ Property Tax Relief Programs</a:t>
            </a:r>
          </a:p>
        </p:txBody>
      </p:sp>
      <p:sp>
        <p:nvSpPr>
          <p:cNvPr id="5" name="Slide Number Placeholder 4">
            <a:extLst>
              <a:ext uri="{FF2B5EF4-FFF2-40B4-BE49-F238E27FC236}">
                <a16:creationId xmlns:a16="http://schemas.microsoft.com/office/drawing/2014/main" id="{80FAA900-0849-4BD3-987D-B686048AD135}"/>
              </a:ext>
            </a:extLst>
          </p:cNvPr>
          <p:cNvSpPr>
            <a:spLocks noGrp="1"/>
          </p:cNvSpPr>
          <p:nvPr>
            <p:ph type="sldNum" sz="quarter" idx="4"/>
          </p:nvPr>
        </p:nvSpPr>
        <p:spPr/>
        <p:txBody>
          <a:bodyPr/>
          <a:lstStyle/>
          <a:p>
            <a:fld id="{2C11E525-5F38-465A-8629-C9A7F80AF012}" type="slidenum">
              <a:rPr lang="en-US" smtClean="0"/>
              <a:t>3</a:t>
            </a:fld>
            <a:endParaRPr lang="en-US"/>
          </a:p>
        </p:txBody>
      </p:sp>
    </p:spTree>
    <p:extLst>
      <p:ext uri="{BB962C8B-B14F-4D97-AF65-F5344CB8AC3E}">
        <p14:creationId xmlns:p14="http://schemas.microsoft.com/office/powerpoint/2010/main" val="699604888"/>
      </p:ext>
    </p:extLst>
  </p:cSld>
  <p:clrMapOvr>
    <a:masterClrMapping/>
  </p:clrMapOvr>
  <mc:AlternateContent xmlns:mc="http://schemas.openxmlformats.org/markup-compatibility/2006" xmlns:p14="http://schemas.microsoft.com/office/powerpoint/2010/main">
    <mc:Choice Requires="p14">
      <p:transition spd="slow" p14:dur="2000" advTm="10524"/>
    </mc:Choice>
    <mc:Fallback xmlns="">
      <p:transition spd="slow" advTm="1052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9" name="Rectangle 3"/>
          <p:cNvSpPr>
            <a:spLocks noGrp="1" noChangeArrowheads="1"/>
          </p:cNvSpPr>
          <p:nvPr>
            <p:ph sz="quarter" idx="12"/>
          </p:nvPr>
        </p:nvSpPr>
        <p:spPr>
          <a:xfrm>
            <a:off x="1278833" y="1761433"/>
            <a:ext cx="9753600" cy="4503872"/>
          </a:xfrm>
        </p:spPr>
        <p:txBody>
          <a:bodyPr>
            <a:normAutofit fontScale="85000" lnSpcReduction="20000"/>
          </a:bodyPr>
          <a:lstStyle/>
          <a:p>
            <a:pPr eaLnBrk="1" hangingPunct="1"/>
            <a:r>
              <a:rPr lang="en-US" altLang="en-US" sz="3000" dirty="0"/>
              <a:t>NJ taxable income deduction </a:t>
            </a:r>
            <a:r>
              <a:rPr lang="en-US" altLang="en-US" sz="3000" b="1" dirty="0">
                <a:solidFill>
                  <a:srgbClr val="FF0000"/>
                </a:solidFill>
              </a:rPr>
              <a:t>or</a:t>
            </a:r>
            <a:r>
              <a:rPr lang="en-US" altLang="en-US" sz="3000" dirty="0"/>
              <a:t> tax credit, whichever is most beneficial for taxpayer</a:t>
            </a:r>
          </a:p>
          <a:p>
            <a:pPr lvl="1"/>
            <a:r>
              <a:rPr lang="en-US" altLang="en-US" sz="2266" dirty="0"/>
              <a:t>TSO determines which is better</a:t>
            </a:r>
          </a:p>
          <a:p>
            <a:pPr lvl="1"/>
            <a:r>
              <a:rPr lang="en-US" altLang="en-US" sz="2266" dirty="0"/>
              <a:t>Property tax credit is a refundable credit of $50 ($25 if filing MFS) </a:t>
            </a:r>
          </a:p>
          <a:p>
            <a:pPr lvl="1"/>
            <a:r>
              <a:rPr lang="en-US" altLang="en-US" sz="2266" dirty="0"/>
              <a:t>Property tax deduction is a reduction of NJ taxable income    </a:t>
            </a:r>
          </a:p>
          <a:p>
            <a:pPr eaLnBrk="1" hangingPunct="1"/>
            <a:r>
              <a:rPr lang="en-US" altLang="en-US" sz="2800" dirty="0"/>
              <a:t>Claimed on NJ income tax return</a:t>
            </a:r>
          </a:p>
          <a:p>
            <a:pPr lvl="1"/>
            <a:r>
              <a:rPr lang="en-US" altLang="en-US" sz="2266" dirty="0"/>
              <a:t>Property tax deduction claimed on NJ 1040 Line 39; Credit claimed on Line 55</a:t>
            </a:r>
          </a:p>
          <a:p>
            <a:pPr eaLnBrk="1" hangingPunct="1"/>
            <a:r>
              <a:rPr lang="en-US" altLang="en-US" sz="2500" dirty="0"/>
              <a:t>Based on real estate taxes paid or rent/mobile home site fees paid </a:t>
            </a:r>
          </a:p>
          <a:p>
            <a:pPr lvl="1"/>
            <a:r>
              <a:rPr lang="en-US" altLang="en-US" sz="2400" dirty="0"/>
              <a:t>Homeowners can claim amount of property taxes paid, up to a maximum of $15,000</a:t>
            </a:r>
          </a:p>
          <a:p>
            <a:pPr lvl="1"/>
            <a:r>
              <a:rPr lang="en-US" altLang="en-US" sz="2400" dirty="0"/>
              <a:t>Renters can claim 18% of rent as property taxes</a:t>
            </a:r>
          </a:p>
          <a:p>
            <a:pPr lvl="1"/>
            <a:r>
              <a:rPr lang="en-US" altLang="en-US" sz="2400" dirty="0"/>
              <a:t>Mobile homeowners can claim 18% of site fees paid as property taxes</a:t>
            </a:r>
          </a:p>
          <a:p>
            <a:pPr eaLnBrk="1" hangingPunct="1">
              <a:buFont typeface="Wingdings" panose="05000000000000000000" pitchFamily="2" charset="2"/>
              <a:buNone/>
            </a:pPr>
            <a:endParaRPr lang="en-US" altLang="en-US" dirty="0"/>
          </a:p>
        </p:txBody>
      </p:sp>
      <p:sp>
        <p:nvSpPr>
          <p:cNvPr id="352258" name="Rectangle 2"/>
          <p:cNvSpPr>
            <a:spLocks noGrp="1" noChangeArrowheads="1"/>
          </p:cNvSpPr>
          <p:nvPr>
            <p:ph type="title"/>
          </p:nvPr>
        </p:nvSpPr>
        <p:spPr/>
        <p:txBody>
          <a:bodyPr>
            <a:normAutofit/>
          </a:bodyPr>
          <a:lstStyle/>
          <a:p>
            <a:pPr eaLnBrk="1" hangingPunct="1"/>
            <a:r>
              <a:rPr lang="en-US" altLang="en-US" dirty="0"/>
              <a:t>NJ Property Tax Deduction/Credit</a:t>
            </a:r>
            <a:endParaRPr lang="en-US" altLang="en-US" sz="3100" dirty="0"/>
          </a:p>
        </p:txBody>
      </p:sp>
      <p:sp>
        <p:nvSpPr>
          <p:cNvPr id="4" name="Slide Number Placeholder 3"/>
          <p:cNvSpPr>
            <a:spLocks noGrp="1"/>
          </p:cNvSpPr>
          <p:nvPr>
            <p:ph type="sldNum" sz="quarter" idx="4"/>
          </p:nvPr>
        </p:nvSpPr>
        <p:spPr/>
        <p:txBody>
          <a:bodyPr/>
          <a:lstStyle/>
          <a:p>
            <a:fld id="{251E97C6-B5EA-4059-8D5E-F0990EFE7977}" type="slidenum">
              <a:rPr lang="en-US" smtClean="0"/>
              <a:pPr/>
              <a:t>4</a:t>
            </a:fld>
            <a:endParaRPr lang="en-US" dirty="0"/>
          </a:p>
        </p:txBody>
      </p:sp>
      <p:sp>
        <p:nvSpPr>
          <p:cNvPr id="2" name="TextBox 1"/>
          <p:cNvSpPr txBox="1"/>
          <p:nvPr/>
        </p:nvSpPr>
        <p:spPr>
          <a:xfrm>
            <a:off x="2477729" y="1313421"/>
            <a:ext cx="7794954" cy="523220"/>
          </a:xfrm>
          <a:prstGeom prst="rect">
            <a:avLst/>
          </a:prstGeom>
          <a:noFill/>
        </p:spPr>
        <p:txBody>
          <a:bodyPr wrap="none" rtlCol="0">
            <a:spAutoFit/>
          </a:bodyPr>
          <a:lstStyle/>
          <a:p>
            <a:r>
              <a:rPr lang="en-US" altLang="en-US" sz="2800" b="1" dirty="0">
                <a:solidFill>
                  <a:srgbClr val="FF0000"/>
                </a:solidFill>
              </a:rPr>
              <a:t>For:  Homeowners, Tenants &amp; Mobile Homeowners</a:t>
            </a:r>
            <a:endParaRPr lang="en-US" sz="2800" dirty="0">
              <a:solidFill>
                <a:srgbClr val="FF0000"/>
              </a:solidFill>
            </a:endParaRPr>
          </a:p>
        </p:txBody>
      </p:sp>
      <p:sp>
        <p:nvSpPr>
          <p:cNvPr id="3" name="Date Placeholder 2">
            <a:extLst>
              <a:ext uri="{FF2B5EF4-FFF2-40B4-BE49-F238E27FC236}">
                <a16:creationId xmlns:a16="http://schemas.microsoft.com/office/drawing/2014/main" id="{11761041-4E01-4031-91E1-4DE1B63B43AF}"/>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6716E986-3242-47E7-9270-7166AF63F945}"/>
              </a:ext>
            </a:extLst>
          </p:cNvPr>
          <p:cNvSpPr>
            <a:spLocks noGrp="1"/>
          </p:cNvSpPr>
          <p:nvPr>
            <p:ph type="ftr" sz="quarter" idx="3"/>
          </p:nvPr>
        </p:nvSpPr>
        <p:spPr/>
        <p:txBody>
          <a:bodyPr/>
          <a:lstStyle/>
          <a:p>
            <a:pPr>
              <a:defRPr/>
            </a:pPr>
            <a:r>
              <a:rPr lang="en-US"/>
              <a:t>NJ Adv NJ Property Tax Relief Programs</a:t>
            </a:r>
            <a:endParaRPr lang="en-US" dirty="0"/>
          </a:p>
        </p:txBody>
      </p:sp>
    </p:spTree>
    <p:extLst>
      <p:ext uri="{BB962C8B-B14F-4D97-AF65-F5344CB8AC3E}">
        <p14:creationId xmlns:p14="http://schemas.microsoft.com/office/powerpoint/2010/main" val="854590978"/>
      </p:ext>
    </p:extLst>
  </p:cSld>
  <p:clrMapOvr>
    <a:masterClrMapping/>
  </p:clrMapOvr>
  <mc:AlternateContent xmlns:mc="http://schemas.openxmlformats.org/markup-compatibility/2006" xmlns:p14="http://schemas.microsoft.com/office/powerpoint/2010/main">
    <mc:Choice Requires="p14">
      <p:transition spd="slow" p14:dur="2000" advTm="111757"/>
    </mc:Choice>
    <mc:Fallback xmlns="">
      <p:transition spd="slow" advTm="11175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F17275-A282-4157-A765-522546A20EB2}"/>
              </a:ext>
            </a:extLst>
          </p:cNvPr>
          <p:cNvSpPr>
            <a:spLocks noGrp="1"/>
          </p:cNvSpPr>
          <p:nvPr>
            <p:ph sz="quarter" idx="12"/>
          </p:nvPr>
        </p:nvSpPr>
        <p:spPr>
          <a:xfrm>
            <a:off x="1219200" y="1524000"/>
            <a:ext cx="9753600" cy="4260793"/>
          </a:xfrm>
        </p:spPr>
        <p:txBody>
          <a:bodyPr>
            <a:normAutofit fontScale="92500" lnSpcReduction="20000"/>
          </a:bodyPr>
          <a:lstStyle/>
          <a:p>
            <a:r>
              <a:rPr lang="en-US" sz="3200" dirty="0"/>
              <a:t>NJ resident &amp; occupied principal residence in NJ (as homeowner or tenant)</a:t>
            </a:r>
          </a:p>
          <a:p>
            <a:r>
              <a:rPr lang="en-US" sz="3200" dirty="0"/>
              <a:t>Principal residence subject to property taxes &amp; taxes </a:t>
            </a:r>
            <a:r>
              <a:rPr lang="en-US" sz="3200" u="sng" dirty="0"/>
              <a:t>paid</a:t>
            </a:r>
            <a:r>
              <a:rPr lang="en-US" sz="3200" dirty="0"/>
              <a:t> either as property taxes or through rent </a:t>
            </a:r>
          </a:p>
          <a:p>
            <a:pPr lvl="1"/>
            <a:r>
              <a:rPr lang="en-US" sz="2800" dirty="0"/>
              <a:t>Cannot claim if living in tax-exempt </a:t>
            </a:r>
            <a:r>
              <a:rPr lang="en-US" altLang="en-US" sz="2800" dirty="0"/>
              <a:t>housing not subject to property taxes or in housing subject to Payments in Lieu of Taxes - P.I.L.O.T.)</a:t>
            </a:r>
          </a:p>
          <a:p>
            <a:r>
              <a:rPr lang="en-US" sz="3200" dirty="0"/>
              <a:t>If principal residence was a unit in multiunit building you owned, property had no more than 4 units and no more than 1 was commercial unit</a:t>
            </a:r>
            <a:r>
              <a:rPr lang="en-US" altLang="en-US" b="1" u="sng" dirty="0"/>
              <a:t> </a:t>
            </a:r>
          </a:p>
          <a:p>
            <a:pPr lvl="1"/>
            <a:endParaRPr lang="en-US" dirty="0"/>
          </a:p>
          <a:p>
            <a:pPr lvl="1"/>
            <a:endParaRPr lang="en-US" dirty="0"/>
          </a:p>
          <a:p>
            <a:endParaRPr lang="en-US" sz="3200" dirty="0"/>
          </a:p>
          <a:p>
            <a:pPr marL="0" indent="0">
              <a:buNone/>
            </a:pPr>
            <a:endParaRPr lang="en-US" sz="3200" dirty="0"/>
          </a:p>
          <a:p>
            <a:endParaRPr lang="en-US" dirty="0"/>
          </a:p>
        </p:txBody>
      </p:sp>
      <p:sp>
        <p:nvSpPr>
          <p:cNvPr id="3" name="Title 2">
            <a:extLst>
              <a:ext uri="{FF2B5EF4-FFF2-40B4-BE49-F238E27FC236}">
                <a16:creationId xmlns:a16="http://schemas.microsoft.com/office/drawing/2014/main" id="{6BBC5512-0395-4AD2-BEF7-6FBE23CE6E6F}"/>
              </a:ext>
            </a:extLst>
          </p:cNvPr>
          <p:cNvSpPr>
            <a:spLocks noGrp="1"/>
          </p:cNvSpPr>
          <p:nvPr>
            <p:ph type="title"/>
          </p:nvPr>
        </p:nvSpPr>
        <p:spPr/>
        <p:txBody>
          <a:bodyPr>
            <a:normAutofit fontScale="90000"/>
          </a:bodyPr>
          <a:lstStyle/>
          <a:p>
            <a:r>
              <a:rPr lang="en-US" altLang="en-US" sz="4000" dirty="0"/>
              <a:t>General Eligibility Requirements for NJ Property Tax Deduction/Credit</a:t>
            </a:r>
            <a:endParaRPr lang="en-US" dirty="0"/>
          </a:p>
        </p:txBody>
      </p:sp>
      <p:sp>
        <p:nvSpPr>
          <p:cNvPr id="4" name="Date Placeholder 3">
            <a:extLst>
              <a:ext uri="{FF2B5EF4-FFF2-40B4-BE49-F238E27FC236}">
                <a16:creationId xmlns:a16="http://schemas.microsoft.com/office/drawing/2014/main" id="{48D9E513-06EC-4CEA-9960-D2AE976CA3F0}"/>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0E22F290-A767-4F4F-BE17-F038AA4F1D97}"/>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521FAACD-E2F1-4F0A-A929-187AE393E041}"/>
              </a:ext>
            </a:extLst>
          </p:cNvPr>
          <p:cNvSpPr>
            <a:spLocks noGrp="1"/>
          </p:cNvSpPr>
          <p:nvPr>
            <p:ph type="sldNum" sz="quarter" idx="4"/>
          </p:nvPr>
        </p:nvSpPr>
        <p:spPr/>
        <p:txBody>
          <a:bodyPr/>
          <a:lstStyle/>
          <a:p>
            <a:pPr>
              <a:defRPr/>
            </a:pPr>
            <a:fld id="{0C71C609-0F0D-4841-9F2F-030B3379F104}" type="slidenum">
              <a:rPr lang="en-US" altLang="en-US" smtClean="0"/>
              <a:pPr>
                <a:defRPr/>
              </a:pPr>
              <a:t>5</a:t>
            </a:fld>
            <a:endParaRPr lang="en-US" altLang="en-US" dirty="0"/>
          </a:p>
        </p:txBody>
      </p:sp>
    </p:spTree>
    <p:extLst>
      <p:ext uri="{BB962C8B-B14F-4D97-AF65-F5344CB8AC3E}">
        <p14:creationId xmlns:p14="http://schemas.microsoft.com/office/powerpoint/2010/main" val="4162505388"/>
      </p:ext>
    </p:extLst>
  </p:cSld>
  <p:clrMapOvr>
    <a:masterClrMapping/>
  </p:clrMapOvr>
  <mc:AlternateContent xmlns:mc="http://schemas.openxmlformats.org/markup-compatibility/2006" xmlns:p14="http://schemas.microsoft.com/office/powerpoint/2010/main">
    <mc:Choice Requires="p14">
      <p:transition spd="slow" p14:dur="2000" advTm="100753"/>
    </mc:Choice>
    <mc:Fallback xmlns="">
      <p:transition spd="slow" advTm="10075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7D4DFD-8899-454B-AF48-FBFEAE77062E}"/>
              </a:ext>
            </a:extLst>
          </p:cNvPr>
          <p:cNvSpPr>
            <a:spLocks noGrp="1"/>
          </p:cNvSpPr>
          <p:nvPr>
            <p:ph sz="quarter" idx="12"/>
          </p:nvPr>
        </p:nvSpPr>
        <p:spPr/>
        <p:txBody>
          <a:bodyPr/>
          <a:lstStyle/>
          <a:p>
            <a:r>
              <a:rPr lang="en-US" dirty="0"/>
              <a:t>Gross income (NJ 1040 Line 29) &gt; $20K for MFJ/HOH/QW or $10K for S/MFS (i.e. - must be above filing threshold)</a:t>
            </a:r>
          </a:p>
          <a:p>
            <a:pPr marL="0" indent="0">
              <a:buNone/>
            </a:pPr>
            <a:r>
              <a:rPr lang="en-US" dirty="0"/>
              <a:t>          </a:t>
            </a:r>
            <a:r>
              <a:rPr lang="en-US" b="1" dirty="0"/>
              <a:t>OR</a:t>
            </a:r>
          </a:p>
          <a:p>
            <a:pPr marL="0" indent="0">
              <a:buNone/>
            </a:pPr>
            <a:r>
              <a:rPr lang="en-US" b="1" dirty="0"/>
              <a:t>    </a:t>
            </a:r>
            <a:r>
              <a:rPr lang="en-US" dirty="0"/>
              <a:t>Age 65 &amp; older or blind or disabled</a:t>
            </a:r>
            <a:endParaRPr lang="en-US" b="1" dirty="0"/>
          </a:p>
        </p:txBody>
      </p:sp>
      <p:sp>
        <p:nvSpPr>
          <p:cNvPr id="3" name="Title 2">
            <a:extLst>
              <a:ext uri="{FF2B5EF4-FFF2-40B4-BE49-F238E27FC236}">
                <a16:creationId xmlns:a16="http://schemas.microsoft.com/office/drawing/2014/main" id="{E8F3E0DA-9903-4B23-A03F-A13005E6DC59}"/>
              </a:ext>
            </a:extLst>
          </p:cNvPr>
          <p:cNvSpPr>
            <a:spLocks noGrp="1"/>
          </p:cNvSpPr>
          <p:nvPr>
            <p:ph type="title"/>
          </p:nvPr>
        </p:nvSpPr>
        <p:spPr/>
        <p:txBody>
          <a:bodyPr>
            <a:normAutofit fontScale="90000"/>
          </a:bodyPr>
          <a:lstStyle/>
          <a:p>
            <a:r>
              <a:rPr lang="en-US" altLang="en-US" sz="4000" dirty="0"/>
              <a:t>General Eligibility Requirements for NJ Property Tax Deduction/Credit</a:t>
            </a:r>
            <a:endParaRPr lang="en-US" dirty="0"/>
          </a:p>
        </p:txBody>
      </p:sp>
      <p:sp>
        <p:nvSpPr>
          <p:cNvPr id="4" name="Date Placeholder 3">
            <a:extLst>
              <a:ext uri="{FF2B5EF4-FFF2-40B4-BE49-F238E27FC236}">
                <a16:creationId xmlns:a16="http://schemas.microsoft.com/office/drawing/2014/main" id="{BF3D027C-90DA-4DF7-B943-00A02F96B8C8}"/>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90080983-3157-4DB7-90E8-DACA06FE472C}"/>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C41E0821-44BE-41DF-911D-F5FDD0DB56A3}"/>
              </a:ext>
            </a:extLst>
          </p:cNvPr>
          <p:cNvSpPr>
            <a:spLocks noGrp="1"/>
          </p:cNvSpPr>
          <p:nvPr>
            <p:ph type="sldNum" sz="quarter" idx="4"/>
          </p:nvPr>
        </p:nvSpPr>
        <p:spPr/>
        <p:txBody>
          <a:bodyPr/>
          <a:lstStyle/>
          <a:p>
            <a:pPr>
              <a:defRPr/>
            </a:pPr>
            <a:fld id="{0C71C609-0F0D-4841-9F2F-030B3379F104}" type="slidenum">
              <a:rPr lang="en-US" altLang="en-US" smtClean="0"/>
              <a:pPr>
                <a:defRPr/>
              </a:pPr>
              <a:t>6</a:t>
            </a:fld>
            <a:endParaRPr lang="en-US" altLang="en-US" dirty="0"/>
          </a:p>
        </p:txBody>
      </p:sp>
      <p:sp>
        <p:nvSpPr>
          <p:cNvPr id="8" name="TextBox 7">
            <a:extLst>
              <a:ext uri="{FF2B5EF4-FFF2-40B4-BE49-F238E27FC236}">
                <a16:creationId xmlns:a16="http://schemas.microsoft.com/office/drawing/2014/main" id="{41230FE9-9A1D-4DF2-9943-0C56225E7EB5}"/>
              </a:ext>
            </a:extLst>
          </p:cNvPr>
          <p:cNvSpPr txBox="1"/>
          <p:nvPr/>
        </p:nvSpPr>
        <p:spPr>
          <a:xfrm>
            <a:off x="10328266" y="696815"/>
            <a:ext cx="704167" cy="338554"/>
          </a:xfrm>
          <a:prstGeom prst="rect">
            <a:avLst/>
          </a:prstGeom>
          <a:noFill/>
        </p:spPr>
        <p:txBody>
          <a:bodyPr wrap="none" rtlCol="0">
            <a:spAutoFit/>
          </a:bodyPr>
          <a:lstStyle/>
          <a:p>
            <a:r>
              <a:rPr lang="en-US" sz="1600" dirty="0">
                <a:solidFill>
                  <a:schemeClr val="bg1"/>
                </a:solidFill>
              </a:rPr>
              <a:t>cont’d</a:t>
            </a:r>
          </a:p>
        </p:txBody>
      </p:sp>
    </p:spTree>
    <p:extLst>
      <p:ext uri="{BB962C8B-B14F-4D97-AF65-F5344CB8AC3E}">
        <p14:creationId xmlns:p14="http://schemas.microsoft.com/office/powerpoint/2010/main" val="2220463219"/>
      </p:ext>
    </p:extLst>
  </p:cSld>
  <p:clrMapOvr>
    <a:masterClrMapping/>
  </p:clrMapOvr>
  <mc:AlternateContent xmlns:mc="http://schemas.openxmlformats.org/markup-compatibility/2006" xmlns:p14="http://schemas.microsoft.com/office/powerpoint/2010/main">
    <mc:Choice Requires="p14">
      <p:transition spd="slow" p14:dur="2000" advTm="93104"/>
    </mc:Choice>
    <mc:Fallback xmlns="">
      <p:transition spd="slow" advTm="9310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itle 1"/>
          <p:cNvSpPr>
            <a:spLocks noGrp="1"/>
          </p:cNvSpPr>
          <p:nvPr>
            <p:ph type="title"/>
          </p:nvPr>
        </p:nvSpPr>
        <p:spPr/>
        <p:txBody>
          <a:bodyPr>
            <a:normAutofit fontScale="90000"/>
          </a:bodyPr>
          <a:lstStyle/>
          <a:p>
            <a:r>
              <a:rPr lang="en-US" altLang="en-US" sz="3600" dirty="0"/>
              <a:t>Renters - Specific Eligibility Requirements for NJ Property Tax Credit</a:t>
            </a:r>
            <a:endParaRPr lang="en-US" altLang="en-US" sz="3600" dirty="0">
              <a:solidFill>
                <a:srgbClr val="00B050"/>
              </a:solidFill>
            </a:endParaRPr>
          </a:p>
        </p:txBody>
      </p:sp>
      <p:sp>
        <p:nvSpPr>
          <p:cNvPr id="286723" name="Content Placeholder 2"/>
          <p:cNvSpPr>
            <a:spLocks noGrp="1"/>
          </p:cNvSpPr>
          <p:nvPr>
            <p:ph idx="1"/>
          </p:nvPr>
        </p:nvSpPr>
        <p:spPr>
          <a:xfrm>
            <a:off x="1278833" y="1515290"/>
            <a:ext cx="9753600" cy="4545875"/>
          </a:xfrm>
        </p:spPr>
        <p:txBody>
          <a:bodyPr>
            <a:normAutofit/>
          </a:bodyPr>
          <a:lstStyle/>
          <a:p>
            <a:r>
              <a:rPr lang="en-US" altLang="en-US" sz="2800" dirty="0"/>
              <a:t>Legally responsible for paying rent &amp; has paid it</a:t>
            </a:r>
          </a:p>
          <a:p>
            <a:pPr lvl="1"/>
            <a:r>
              <a:rPr lang="en-US" altLang="en-US" sz="2500" dirty="0"/>
              <a:t>Written agreement with landlord or person on lease stating responsibility</a:t>
            </a:r>
          </a:p>
          <a:p>
            <a:pPr lvl="1"/>
            <a:r>
              <a:rPr lang="en-US" altLang="en-US" sz="2500" dirty="0">
                <a:solidFill>
                  <a:srgbClr val="001132"/>
                </a:solidFill>
              </a:rPr>
              <a:t>If taxpayer lives with someone &amp; contributes towards rent, but there is no written document stating responsibility, cannot claim property tax credit.  Responsible party can claim.</a:t>
            </a:r>
          </a:p>
          <a:p>
            <a:r>
              <a:rPr lang="en-US" altLang="en-US" sz="2800" dirty="0"/>
              <a:t>Rented dwelling must have separate kitchen &amp; bath facilities</a:t>
            </a:r>
          </a:p>
          <a:p>
            <a:r>
              <a:rPr lang="en-US" altLang="en-US" sz="2800" dirty="0"/>
              <a:t>Residence must be subject to property taxes (not public housing, dorms, special construction tax breaks)</a:t>
            </a:r>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dirty="0"/>
          </a:p>
        </p:txBody>
      </p:sp>
      <p:sp>
        <p:nvSpPr>
          <p:cNvPr id="2" name="Date Placeholder 1">
            <a:extLst>
              <a:ext uri="{FF2B5EF4-FFF2-40B4-BE49-F238E27FC236}">
                <a16:creationId xmlns:a16="http://schemas.microsoft.com/office/drawing/2014/main" id="{89FE6C41-BDA9-4482-9AEF-066D5A30D0C2}"/>
              </a:ext>
            </a:extLst>
          </p:cNvPr>
          <p:cNvSpPr>
            <a:spLocks noGrp="1"/>
          </p:cNvSpPr>
          <p:nvPr>
            <p:ph type="dt" sz="half" idx="10"/>
          </p:nvPr>
        </p:nvSpPr>
        <p:spPr/>
        <p:txBody>
          <a:bodyPr/>
          <a:lstStyle/>
          <a:p>
            <a:r>
              <a:rPr lang="en-US"/>
              <a:t>11-23-2020 v1.0</a:t>
            </a:r>
          </a:p>
        </p:txBody>
      </p:sp>
      <p:sp>
        <p:nvSpPr>
          <p:cNvPr id="3" name="Footer Placeholder 2">
            <a:extLst>
              <a:ext uri="{FF2B5EF4-FFF2-40B4-BE49-F238E27FC236}">
                <a16:creationId xmlns:a16="http://schemas.microsoft.com/office/drawing/2014/main" id="{E5398906-C5DF-4C25-B26B-165526F87EE5}"/>
              </a:ext>
            </a:extLst>
          </p:cNvPr>
          <p:cNvSpPr>
            <a:spLocks noGrp="1"/>
          </p:cNvSpPr>
          <p:nvPr>
            <p:ph type="ftr" sz="quarter" idx="3"/>
          </p:nvPr>
        </p:nvSpPr>
        <p:spPr/>
        <p:txBody>
          <a:bodyPr/>
          <a:lstStyle/>
          <a:p>
            <a:r>
              <a:rPr lang="en-US"/>
              <a:t>NJ Adv NJ Property Tax Relief Programs</a:t>
            </a:r>
          </a:p>
        </p:txBody>
      </p:sp>
    </p:spTree>
    <p:extLst>
      <p:ext uri="{BB962C8B-B14F-4D97-AF65-F5344CB8AC3E}">
        <p14:creationId xmlns:p14="http://schemas.microsoft.com/office/powerpoint/2010/main" val="233294105"/>
      </p:ext>
    </p:extLst>
  </p:cSld>
  <p:clrMapOvr>
    <a:masterClrMapping/>
  </p:clrMapOvr>
  <p:transition advTm="158527"/>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itle 1"/>
          <p:cNvSpPr>
            <a:spLocks noGrp="1"/>
          </p:cNvSpPr>
          <p:nvPr>
            <p:ph type="title"/>
          </p:nvPr>
        </p:nvSpPr>
        <p:spPr/>
        <p:txBody>
          <a:bodyPr>
            <a:normAutofit/>
          </a:bodyPr>
          <a:lstStyle/>
          <a:p>
            <a:r>
              <a:rPr lang="en-US" altLang="en-US" dirty="0"/>
              <a:t>Property Tax &amp; Rent on a NJ Return</a:t>
            </a:r>
          </a:p>
        </p:txBody>
      </p:sp>
      <p:sp>
        <p:nvSpPr>
          <p:cNvPr id="288771" name="Content Placeholder 2"/>
          <p:cNvSpPr>
            <a:spLocks noGrp="1"/>
          </p:cNvSpPr>
          <p:nvPr>
            <p:ph idx="1"/>
          </p:nvPr>
        </p:nvSpPr>
        <p:spPr/>
        <p:txBody>
          <a:bodyPr/>
          <a:lstStyle/>
          <a:p>
            <a:r>
              <a:rPr lang="en-US" altLang="en-US" sz="3000" dirty="0"/>
              <a:t> OK to claim both rent and property taxes </a:t>
            </a:r>
          </a:p>
          <a:p>
            <a:pPr lvl="1"/>
            <a:r>
              <a:rPr lang="en-US" altLang="en-US" sz="2600" dirty="0"/>
              <a:t>But only amounts for period when was principal residence</a:t>
            </a:r>
          </a:p>
          <a:p>
            <a:pPr lvl="1"/>
            <a:r>
              <a:rPr lang="en-US" altLang="en-US" sz="2600" dirty="0"/>
              <a:t>If both paid rent and owned for </a:t>
            </a:r>
            <a:r>
              <a:rPr lang="en-US" altLang="en-US" sz="2600" u="sng" dirty="0"/>
              <a:t>same period of time,</a:t>
            </a:r>
            <a:r>
              <a:rPr lang="en-US" altLang="en-US" sz="2600" dirty="0"/>
              <a:t> only one can be principal residence for that period of time</a:t>
            </a:r>
          </a:p>
          <a:p>
            <a:r>
              <a:rPr lang="en-US" altLang="en-US" dirty="0"/>
              <a:t> </a:t>
            </a:r>
            <a:r>
              <a:rPr lang="en-US" altLang="en-US" sz="3000" dirty="0"/>
              <a:t>Can only claim rent for one residence at a time</a:t>
            </a:r>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dirty="0"/>
          </a:p>
        </p:txBody>
      </p:sp>
      <p:sp>
        <p:nvSpPr>
          <p:cNvPr id="2" name="Date Placeholder 1">
            <a:extLst>
              <a:ext uri="{FF2B5EF4-FFF2-40B4-BE49-F238E27FC236}">
                <a16:creationId xmlns:a16="http://schemas.microsoft.com/office/drawing/2014/main" id="{C4BB571C-023C-4550-B812-B4FD025ADD45}"/>
              </a:ext>
            </a:extLst>
          </p:cNvPr>
          <p:cNvSpPr>
            <a:spLocks noGrp="1"/>
          </p:cNvSpPr>
          <p:nvPr>
            <p:ph type="dt" sz="half" idx="10"/>
          </p:nvPr>
        </p:nvSpPr>
        <p:spPr/>
        <p:txBody>
          <a:bodyPr/>
          <a:lstStyle/>
          <a:p>
            <a:r>
              <a:rPr lang="en-US"/>
              <a:t>11-23-2020 v1.0</a:t>
            </a:r>
          </a:p>
        </p:txBody>
      </p:sp>
      <p:sp>
        <p:nvSpPr>
          <p:cNvPr id="3" name="Footer Placeholder 2">
            <a:extLst>
              <a:ext uri="{FF2B5EF4-FFF2-40B4-BE49-F238E27FC236}">
                <a16:creationId xmlns:a16="http://schemas.microsoft.com/office/drawing/2014/main" id="{FDBD382A-A9F3-489A-BF2B-57FCD7A6E5CF}"/>
              </a:ext>
            </a:extLst>
          </p:cNvPr>
          <p:cNvSpPr>
            <a:spLocks noGrp="1"/>
          </p:cNvSpPr>
          <p:nvPr>
            <p:ph type="ftr" sz="quarter" idx="3"/>
          </p:nvPr>
        </p:nvSpPr>
        <p:spPr/>
        <p:txBody>
          <a:bodyPr/>
          <a:lstStyle/>
          <a:p>
            <a:r>
              <a:rPr lang="en-US"/>
              <a:t>NJ Adv NJ Property Tax Relief Programs</a:t>
            </a:r>
          </a:p>
        </p:txBody>
      </p:sp>
    </p:spTree>
    <p:extLst>
      <p:ext uri="{BB962C8B-B14F-4D97-AF65-F5344CB8AC3E}">
        <p14:creationId xmlns:p14="http://schemas.microsoft.com/office/powerpoint/2010/main" val="566116180"/>
      </p:ext>
    </p:extLst>
  </p:cSld>
  <p:clrMapOvr>
    <a:masterClrMapping/>
  </p:clrMapOvr>
  <p:transition advTm="142692"/>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3C9FB6E-36C6-455B-B2BB-5185886E5996}"/>
              </a:ext>
            </a:extLst>
          </p:cNvPr>
          <p:cNvSpPr>
            <a:spLocks noGrp="1"/>
          </p:cNvSpPr>
          <p:nvPr>
            <p:ph type="subTitle" idx="1"/>
          </p:nvPr>
        </p:nvSpPr>
        <p:spPr/>
        <p:txBody>
          <a:bodyPr/>
          <a:lstStyle/>
          <a:p>
            <a:endParaRPr lang="en-US"/>
          </a:p>
        </p:txBody>
      </p:sp>
      <p:sp>
        <p:nvSpPr>
          <p:cNvPr id="3" name="Title 2">
            <a:extLst>
              <a:ext uri="{FF2B5EF4-FFF2-40B4-BE49-F238E27FC236}">
                <a16:creationId xmlns:a16="http://schemas.microsoft.com/office/drawing/2014/main" id="{CD5B5A0D-8DF9-4337-818F-0D63234A3F39}"/>
              </a:ext>
            </a:extLst>
          </p:cNvPr>
          <p:cNvSpPr>
            <a:spLocks noGrp="1"/>
          </p:cNvSpPr>
          <p:nvPr>
            <p:ph type="title"/>
          </p:nvPr>
        </p:nvSpPr>
        <p:spPr/>
        <p:txBody>
          <a:bodyPr/>
          <a:lstStyle/>
          <a:p>
            <a:r>
              <a:rPr lang="en-US" dirty="0"/>
              <a:t>Homestead Benefit</a:t>
            </a:r>
          </a:p>
        </p:txBody>
      </p:sp>
      <p:sp>
        <p:nvSpPr>
          <p:cNvPr id="4" name="Date Placeholder 3">
            <a:extLst>
              <a:ext uri="{FF2B5EF4-FFF2-40B4-BE49-F238E27FC236}">
                <a16:creationId xmlns:a16="http://schemas.microsoft.com/office/drawing/2014/main" id="{1C1F5E61-8692-4F49-9C9F-9F1397EA7B0B}"/>
              </a:ext>
            </a:extLst>
          </p:cNvPr>
          <p:cNvSpPr>
            <a:spLocks noGrp="1"/>
          </p:cNvSpPr>
          <p:nvPr>
            <p:ph type="dt" sz="half" idx="2"/>
          </p:nvPr>
        </p:nvSpPr>
        <p:spPr/>
        <p:txBody>
          <a:bodyPr/>
          <a:lstStyle/>
          <a:p>
            <a:r>
              <a:rPr lang="en-US"/>
              <a:t>11-23-2020 v1.0</a:t>
            </a:r>
            <a:endParaRPr lang="en-US" dirty="0"/>
          </a:p>
        </p:txBody>
      </p:sp>
      <p:sp>
        <p:nvSpPr>
          <p:cNvPr id="5" name="Footer Placeholder 4">
            <a:extLst>
              <a:ext uri="{FF2B5EF4-FFF2-40B4-BE49-F238E27FC236}">
                <a16:creationId xmlns:a16="http://schemas.microsoft.com/office/drawing/2014/main" id="{418BD32F-A521-49F2-9CC1-393AF18E7691}"/>
              </a:ext>
            </a:extLst>
          </p:cNvPr>
          <p:cNvSpPr>
            <a:spLocks noGrp="1"/>
          </p:cNvSpPr>
          <p:nvPr>
            <p:ph type="ftr" sz="quarter" idx="3"/>
          </p:nvPr>
        </p:nvSpPr>
        <p:spPr/>
        <p:txBody>
          <a:bodyPr/>
          <a:lstStyle/>
          <a:p>
            <a:pPr>
              <a:defRPr/>
            </a:pPr>
            <a:r>
              <a:rPr lang="en-US"/>
              <a:t>NJ Adv NJ Property Tax Relief Programs</a:t>
            </a:r>
            <a:endParaRPr lang="en-US" dirty="0"/>
          </a:p>
        </p:txBody>
      </p:sp>
      <p:sp>
        <p:nvSpPr>
          <p:cNvPr id="6" name="Slide Number Placeholder 5">
            <a:extLst>
              <a:ext uri="{FF2B5EF4-FFF2-40B4-BE49-F238E27FC236}">
                <a16:creationId xmlns:a16="http://schemas.microsoft.com/office/drawing/2014/main" id="{29E78023-4990-4086-96F7-A87F21933BEC}"/>
              </a:ext>
            </a:extLst>
          </p:cNvPr>
          <p:cNvSpPr>
            <a:spLocks noGrp="1"/>
          </p:cNvSpPr>
          <p:nvPr>
            <p:ph type="sldNum" sz="quarter" idx="4"/>
          </p:nvPr>
        </p:nvSpPr>
        <p:spPr/>
        <p:txBody>
          <a:bodyPr/>
          <a:lstStyle/>
          <a:p>
            <a:pPr>
              <a:defRPr/>
            </a:pPr>
            <a:fld id="{0C71C609-0F0D-4841-9F2F-030B3379F104}" type="slidenum">
              <a:rPr lang="en-US" altLang="en-US" smtClean="0"/>
              <a:pPr>
                <a:defRPr/>
              </a:pPr>
              <a:t>9</a:t>
            </a:fld>
            <a:endParaRPr lang="en-US" altLang="en-US" dirty="0"/>
          </a:p>
        </p:txBody>
      </p:sp>
    </p:spTree>
    <p:extLst>
      <p:ext uri="{BB962C8B-B14F-4D97-AF65-F5344CB8AC3E}">
        <p14:creationId xmlns:p14="http://schemas.microsoft.com/office/powerpoint/2010/main" val="1776729631"/>
      </p:ext>
    </p:extLst>
  </p:cSld>
  <p:clrMapOvr>
    <a:masterClrMapping/>
  </p:clrMapOvr>
  <mc:AlternateContent xmlns:mc="http://schemas.openxmlformats.org/markup-compatibility/2006" xmlns:p14="http://schemas.microsoft.com/office/powerpoint/2010/main">
    <mc:Choice Requires="p14">
      <p:transition spd="slow" p14:dur="2000" advTm="17426"/>
    </mc:Choice>
    <mc:Fallback xmlns="">
      <p:transition spd="slow" advTm="17426"/>
    </mc:Fallback>
  </mc:AlternateContent>
</p:sld>
</file>

<file path=ppt/theme/theme1.xml><?xml version="1.0" encoding="utf-8"?>
<a:theme xmlns:a="http://schemas.openxmlformats.org/drawingml/2006/main" name="AARPF PPTX Template W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mtClean="0"/>
        </a:defPPr>
      </a:lstStyle>
    </a:txDef>
  </a:objectDefaults>
  <a:extraClrSchemeLst/>
  <a:extLst>
    <a:ext uri="{05A4C25C-085E-4340-85A3-A5531E510DB2}">
      <thm15:themeFamily xmlns:thm15="http://schemas.microsoft.com/office/thememl/2012/main" name="Lesson Template.pptx" id="{B4BE85AF-5C79-4446-BC1A-A7D94BD785D4}" vid="{A8ED65DF-E4F6-4F4C-831A-BA285120E2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Lesson Template</Template>
  <TotalTime>1567</TotalTime>
  <Words>2332</Words>
  <Application>Microsoft Office PowerPoint</Application>
  <PresentationFormat>Widescreen</PresentationFormat>
  <Paragraphs>294</Paragraphs>
  <Slides>28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 Black</vt:lpstr>
      <vt:lpstr>Calibri</vt:lpstr>
      <vt:lpstr>Wingdings</vt:lpstr>
      <vt:lpstr>AARPF PPTX Template Wide</vt:lpstr>
      <vt:lpstr>NJ Property Tax Relief Programs</vt:lpstr>
      <vt:lpstr>NJ Property Tax Relief Programs</vt:lpstr>
      <vt:lpstr>Property Tax Deduction/Credit</vt:lpstr>
      <vt:lpstr>NJ Property Tax Deduction/Credit</vt:lpstr>
      <vt:lpstr>General Eligibility Requirements for NJ Property Tax Deduction/Credit</vt:lpstr>
      <vt:lpstr>General Eligibility Requirements for NJ Property Tax Deduction/Credit</vt:lpstr>
      <vt:lpstr>Renters - Specific Eligibility Requirements for NJ Property Tax Credit</vt:lpstr>
      <vt:lpstr>Property Tax &amp; Rent on a NJ Return</vt:lpstr>
      <vt:lpstr>Homestead Benefit</vt:lpstr>
      <vt:lpstr>Eligibility for Homestead Benefit (HB) </vt:lpstr>
      <vt:lpstr>Homestead Benefit Program Info</vt:lpstr>
      <vt:lpstr>Homestead Benefit Program Info</vt:lpstr>
      <vt:lpstr>Property Tax Reimbursement (PTR)</vt:lpstr>
      <vt:lpstr>Eligibility for Property Tax Reimbursement (PTR)</vt:lpstr>
      <vt:lpstr>PTR Process for Person Turning 65 in 2019 </vt:lpstr>
      <vt:lpstr>Documentation Required for PTR-1</vt:lpstr>
      <vt:lpstr>Documentation Required for PTR-2</vt:lpstr>
      <vt:lpstr>Applicant Missed Filing for PTR</vt:lpstr>
      <vt:lpstr>Property Tax Deduction for Senior Citizens/Disabled Persons </vt:lpstr>
      <vt:lpstr>Eligibility Requirements for Property Tax Deduction for Senior Citizens/Disabled Persons </vt:lpstr>
      <vt:lpstr>Senior Citizens/Disabled Persons Property Tax Deduction</vt:lpstr>
      <vt:lpstr>Property Tax Deduction for Veterans</vt:lpstr>
      <vt:lpstr>Eligibility Requirements for Property Tax Deduction for Veterans </vt:lpstr>
      <vt:lpstr>Veteran Property Tax Deduction</vt:lpstr>
      <vt:lpstr>Property Tax Exemption for Disabled Veterans</vt:lpstr>
      <vt:lpstr>Eligibility Requirements for Disabled Veterans Exemption </vt:lpstr>
      <vt:lpstr>Eligibility Requirements for Disabled Veterans Exemption </vt:lpstr>
      <vt:lpstr>Disabled Veteran Property Tax Exemption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 Property Tax Relief Programs</dc:title>
  <dc:creator>disney52fan@gmail.com</dc:creator>
  <cp:lastModifiedBy>Al TP4F</cp:lastModifiedBy>
  <cp:revision>47</cp:revision>
  <dcterms:created xsi:type="dcterms:W3CDTF">2020-10-14T02:15:07Z</dcterms:created>
  <dcterms:modified xsi:type="dcterms:W3CDTF">2020-11-28T04:55:50Z</dcterms:modified>
</cp:coreProperties>
</file>